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55"/>
  </p:notesMasterIdLst>
  <p:sldIdLst>
    <p:sldId id="289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08" r:id="rId24"/>
    <p:sldId id="309" r:id="rId25"/>
    <p:sldId id="310" r:id="rId26"/>
    <p:sldId id="311" r:id="rId27"/>
    <p:sldId id="312" r:id="rId28"/>
    <p:sldId id="313" r:id="rId29"/>
    <p:sldId id="314" r:id="rId30"/>
    <p:sldId id="315" r:id="rId31"/>
    <p:sldId id="316" r:id="rId32"/>
    <p:sldId id="317" r:id="rId33"/>
    <p:sldId id="319" r:id="rId34"/>
    <p:sldId id="320" r:id="rId35"/>
    <p:sldId id="321" r:id="rId36"/>
    <p:sldId id="322" r:id="rId37"/>
    <p:sldId id="323" r:id="rId38"/>
    <p:sldId id="324" r:id="rId39"/>
    <p:sldId id="325" r:id="rId40"/>
    <p:sldId id="326" r:id="rId41"/>
    <p:sldId id="327" r:id="rId42"/>
    <p:sldId id="328" r:id="rId43"/>
    <p:sldId id="329" r:id="rId44"/>
    <p:sldId id="330" r:id="rId45"/>
    <p:sldId id="331" r:id="rId46"/>
    <p:sldId id="332" r:id="rId47"/>
    <p:sldId id="333" r:id="rId48"/>
    <p:sldId id="334" r:id="rId49"/>
    <p:sldId id="335" r:id="rId50"/>
    <p:sldId id="336" r:id="rId51"/>
    <p:sldId id="337" r:id="rId52"/>
    <p:sldId id="338" r:id="rId53"/>
    <p:sldId id="339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0F0920-FC7B-4631-A21A-8DA0C30FDA0E}" v="25" dt="2023-09-07T12:14:50.0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sire Sundire" userId="dcc4c647-515e-41c4-9f81-5914807259d6" providerId="ADAL" clId="{CF0D482E-A800-40CD-B664-80A9B95C37C6}"/>
    <pc:docChg chg="custSel modSld">
      <pc:chgData name="Desire Sundire" userId="dcc4c647-515e-41c4-9f81-5914807259d6" providerId="ADAL" clId="{CF0D482E-A800-40CD-B664-80A9B95C37C6}" dt="2023-05-15T14:37:46.349" v="1" actId="313"/>
      <pc:docMkLst>
        <pc:docMk/>
      </pc:docMkLst>
      <pc:sldChg chg="modSp mod">
        <pc:chgData name="Desire Sundire" userId="dcc4c647-515e-41c4-9f81-5914807259d6" providerId="ADAL" clId="{CF0D482E-A800-40CD-B664-80A9B95C37C6}" dt="2023-05-15T14:37:42.811" v="0" actId="313"/>
        <pc:sldMkLst>
          <pc:docMk/>
          <pc:sldMk cId="2441963076" sldId="324"/>
        </pc:sldMkLst>
        <pc:spChg chg="mod">
          <ac:chgData name="Desire Sundire" userId="dcc4c647-515e-41c4-9f81-5914807259d6" providerId="ADAL" clId="{CF0D482E-A800-40CD-B664-80A9B95C37C6}" dt="2023-05-15T14:37:42.811" v="0" actId="313"/>
          <ac:spMkLst>
            <pc:docMk/>
            <pc:sldMk cId="2441963076" sldId="324"/>
            <ac:spMk id="2" creationId="{A75EC7D8-48BA-45E0-9620-449B1DE30A77}"/>
          </ac:spMkLst>
        </pc:spChg>
      </pc:sldChg>
      <pc:sldChg chg="modSp mod">
        <pc:chgData name="Desire Sundire" userId="dcc4c647-515e-41c4-9f81-5914807259d6" providerId="ADAL" clId="{CF0D482E-A800-40CD-B664-80A9B95C37C6}" dt="2023-05-15T14:37:46.349" v="1" actId="313"/>
        <pc:sldMkLst>
          <pc:docMk/>
          <pc:sldMk cId="3912285119" sldId="325"/>
        </pc:sldMkLst>
        <pc:spChg chg="mod">
          <ac:chgData name="Desire Sundire" userId="dcc4c647-515e-41c4-9f81-5914807259d6" providerId="ADAL" clId="{CF0D482E-A800-40CD-B664-80A9B95C37C6}" dt="2023-05-15T14:37:46.349" v="1" actId="313"/>
          <ac:spMkLst>
            <pc:docMk/>
            <pc:sldMk cId="3912285119" sldId="325"/>
            <ac:spMk id="2" creationId="{0E1D58F8-86EC-41F7-BBDD-5D649AF6BC51}"/>
          </ac:spMkLst>
        </pc:spChg>
      </pc:sldChg>
    </pc:docChg>
  </pc:docChgLst>
  <pc:docChgLst>
    <pc:chgData name="Desire Sundire" userId="S::sundire.d@belgiumcampus.ac.za::dcc4c647-515e-41c4-9f81-5914807259d6" providerId="AD" clId="Web-{530F0920-FC7B-4631-A21A-8DA0C30FDA0E}"/>
    <pc:docChg chg="modSld">
      <pc:chgData name="Desire Sundire" userId="S::sundire.d@belgiumcampus.ac.za::dcc4c647-515e-41c4-9f81-5914807259d6" providerId="AD" clId="Web-{530F0920-FC7B-4631-A21A-8DA0C30FDA0E}" dt="2023-09-07T12:14:50.034" v="24" actId="20577"/>
      <pc:docMkLst>
        <pc:docMk/>
      </pc:docMkLst>
      <pc:sldChg chg="modSp">
        <pc:chgData name="Desire Sundire" userId="S::sundire.d@belgiumcampus.ac.za::dcc4c647-515e-41c4-9f81-5914807259d6" providerId="AD" clId="Web-{530F0920-FC7B-4631-A21A-8DA0C30FDA0E}" dt="2023-09-07T12:14:50.034" v="24" actId="20577"/>
        <pc:sldMkLst>
          <pc:docMk/>
          <pc:sldMk cId="4265152425" sldId="289"/>
        </pc:sldMkLst>
        <pc:spChg chg="mod">
          <ac:chgData name="Desire Sundire" userId="S::sundire.d@belgiumcampus.ac.za::dcc4c647-515e-41c4-9f81-5914807259d6" providerId="AD" clId="Web-{530F0920-FC7B-4631-A21A-8DA0C30FDA0E}" dt="2023-09-07T12:14:50.034" v="24" actId="20577"/>
          <ac:spMkLst>
            <pc:docMk/>
            <pc:sldMk cId="4265152425" sldId="289"/>
            <ac:spMk id="2" creationId="{00000000-0000-0000-0000-000000000000}"/>
          </ac:spMkLst>
        </pc:spChg>
      </pc:sldChg>
    </pc:docChg>
  </pc:docChgLst>
</pc:chgInfo>
</file>

<file path=ppt/media/image1.jpeg>
</file>

<file path=ppt/media/image2.png>
</file>

<file path=ppt/media/image26.png>
</file>

<file path=ppt/media/image3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CD01C-1BD0-44FC-85D8-8ECD15B6C44E}" type="datetimeFigureOut">
              <a:rPr lang="en-ZA" smtClean="0"/>
              <a:t>2023/09/07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3B5B1D-D68C-4FE1-91CD-18E8AE7F80E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57968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61402F-95FE-4318-9635-A0FAD1F1B3B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0218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00" y="-19878"/>
            <a:ext cx="12203333" cy="68778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471" y="4263886"/>
            <a:ext cx="6728790" cy="1551733"/>
          </a:xfrm>
          <a:solidFill>
            <a:schemeClr val="bg1">
              <a:lumMod val="95000"/>
              <a:alpha val="50000"/>
            </a:schemeClr>
          </a:solidFill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472" y="5861745"/>
            <a:ext cx="6728790" cy="502823"/>
          </a:xfrm>
          <a:solidFill>
            <a:schemeClr val="bg1">
              <a:lumMod val="95000"/>
              <a:alpha val="50000"/>
            </a:schemeClr>
          </a:solidFill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6956" y="-147270"/>
            <a:ext cx="2156792" cy="1350718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6553200"/>
            <a:ext cx="12192000" cy="304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www.belgiumcampus.ac.za</a:t>
            </a:r>
            <a:endParaRPr lang="en-GB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11582400" y="6248400"/>
            <a:ext cx="612000" cy="6120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Isosceles Triangle 18"/>
          <p:cNvSpPr/>
          <p:nvPr userDrawn="1"/>
        </p:nvSpPr>
        <p:spPr>
          <a:xfrm>
            <a:off x="6102626" y="6248400"/>
            <a:ext cx="5361241" cy="291548"/>
          </a:xfrm>
          <a:prstGeom prst="triangle">
            <a:avLst>
              <a:gd name="adj" fmla="val 100000"/>
            </a:avLst>
          </a:prstGeom>
          <a:solidFill>
            <a:srgbClr val="FF0F21"/>
          </a:solidFill>
          <a:ln>
            <a:solidFill>
              <a:srgbClr val="FF0F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1463867" y="6248400"/>
            <a:ext cx="118533" cy="612000"/>
          </a:xfrm>
          <a:prstGeom prst="rect">
            <a:avLst/>
          </a:prstGeom>
          <a:solidFill>
            <a:srgbClr val="FFE936"/>
          </a:solidFill>
          <a:ln>
            <a:solidFill>
              <a:srgbClr val="FFE9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908D717-1854-4CE3-A28E-B0A1C498C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1239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6956" y="-147270"/>
            <a:ext cx="2156792" cy="135071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6553200"/>
            <a:ext cx="12192000" cy="304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www.belgiumcampus.ac.za</a:t>
            </a:r>
            <a:endParaRPr lang="en-GB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1582400" y="6248400"/>
            <a:ext cx="612000" cy="6120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Isosceles Triangle 10"/>
          <p:cNvSpPr/>
          <p:nvPr userDrawn="1"/>
        </p:nvSpPr>
        <p:spPr>
          <a:xfrm>
            <a:off x="6102626" y="6248400"/>
            <a:ext cx="5361241" cy="291548"/>
          </a:xfrm>
          <a:prstGeom prst="triangle">
            <a:avLst>
              <a:gd name="adj" fmla="val 100000"/>
            </a:avLst>
          </a:prstGeom>
          <a:solidFill>
            <a:srgbClr val="FF0F21"/>
          </a:solidFill>
          <a:ln>
            <a:solidFill>
              <a:srgbClr val="FF0F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1463867" y="6248400"/>
            <a:ext cx="118533" cy="612000"/>
          </a:xfrm>
          <a:prstGeom prst="rect">
            <a:avLst/>
          </a:prstGeom>
          <a:solidFill>
            <a:srgbClr val="FFE936"/>
          </a:solidFill>
          <a:ln>
            <a:solidFill>
              <a:srgbClr val="FFE9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908D717-1854-4CE3-A28E-B0A1C498C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7038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058E49-5B1D-4257-9334-A3FAAE922B17}" type="datetimeFigureOut">
              <a:rPr lang="en-GB" smtClean="0"/>
              <a:t>07/09/2023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/>
          <a:lstStyle/>
          <a:p>
            <a:fld id="{5908D717-1854-4CE3-A28E-B0A1C498C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1492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058E49-5B1D-4257-9334-A3FAAE922B17}" type="datetimeFigureOut">
              <a:rPr lang="en-GB" smtClean="0"/>
              <a:t>07/09/2023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/>
          <a:lstStyle/>
          <a:p>
            <a:fld id="{5908D717-1854-4CE3-A28E-B0A1C498C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9209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/>
          <a:lstStyle/>
          <a:p>
            <a:fld id="{5908D717-1854-4CE3-A28E-B0A1C498CD3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6956" y="-147270"/>
            <a:ext cx="2156792" cy="135071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6553200"/>
            <a:ext cx="12192000" cy="304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www.belgiumcampus.ac.za</a:t>
            </a:r>
            <a:endParaRPr lang="en-GB" dirty="0"/>
          </a:p>
        </p:txBody>
      </p:sp>
      <p:sp>
        <p:nvSpPr>
          <p:cNvPr id="9" name="Rectangle 8"/>
          <p:cNvSpPr/>
          <p:nvPr userDrawn="1"/>
        </p:nvSpPr>
        <p:spPr>
          <a:xfrm>
            <a:off x="11582400" y="6248400"/>
            <a:ext cx="612000" cy="6120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Isosceles Triangle 9"/>
          <p:cNvSpPr/>
          <p:nvPr userDrawn="1"/>
        </p:nvSpPr>
        <p:spPr>
          <a:xfrm>
            <a:off x="6102626" y="6248400"/>
            <a:ext cx="5361241" cy="291548"/>
          </a:xfrm>
          <a:prstGeom prst="triangle">
            <a:avLst>
              <a:gd name="adj" fmla="val 100000"/>
            </a:avLst>
          </a:prstGeom>
          <a:solidFill>
            <a:srgbClr val="FF0F21"/>
          </a:solidFill>
          <a:ln>
            <a:solidFill>
              <a:srgbClr val="FF0F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1463867" y="6248400"/>
            <a:ext cx="118533" cy="612000"/>
          </a:xfrm>
          <a:prstGeom prst="rect">
            <a:avLst/>
          </a:prstGeom>
          <a:solidFill>
            <a:srgbClr val="FFE936"/>
          </a:solidFill>
          <a:ln>
            <a:solidFill>
              <a:srgbClr val="FFE9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908D717-1854-4CE3-A28E-B0A1C498CD30}" type="slidenum">
              <a:rPr lang="en-GB" smtClean="0">
                <a:solidFill>
                  <a:schemeClr val="bg1"/>
                </a:solidFill>
              </a:rPr>
              <a:pPr/>
              <a:t>‹#›</a:t>
            </a:fld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618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0" y="-1"/>
            <a:ext cx="12192000" cy="68473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95000"/>
              <a:alpha val="50000"/>
            </a:schemeClr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95000"/>
              <a:alpha val="50000"/>
            </a:schemeClr>
          </a:solidFill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/>
          <a:lstStyle/>
          <a:p>
            <a:fld id="{5908D717-1854-4CE3-A28E-B0A1C498CD3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6956" y="-147270"/>
            <a:ext cx="2156792" cy="135071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6553200"/>
            <a:ext cx="12192000" cy="304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www.belgiumcampus.ac.za</a:t>
            </a:r>
            <a:endParaRPr lang="en-GB" dirty="0"/>
          </a:p>
        </p:txBody>
      </p:sp>
      <p:sp>
        <p:nvSpPr>
          <p:cNvPr id="9" name="Rectangle 8"/>
          <p:cNvSpPr/>
          <p:nvPr userDrawn="1"/>
        </p:nvSpPr>
        <p:spPr>
          <a:xfrm>
            <a:off x="11582400" y="6248400"/>
            <a:ext cx="612000" cy="6120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Isosceles Triangle 9"/>
          <p:cNvSpPr/>
          <p:nvPr userDrawn="1"/>
        </p:nvSpPr>
        <p:spPr>
          <a:xfrm>
            <a:off x="6102626" y="6248400"/>
            <a:ext cx="5361241" cy="291548"/>
          </a:xfrm>
          <a:prstGeom prst="triangle">
            <a:avLst>
              <a:gd name="adj" fmla="val 100000"/>
            </a:avLst>
          </a:prstGeom>
          <a:solidFill>
            <a:srgbClr val="FF0F21"/>
          </a:solidFill>
          <a:ln>
            <a:solidFill>
              <a:srgbClr val="FF0F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1463867" y="6248400"/>
            <a:ext cx="118533" cy="612000"/>
          </a:xfrm>
          <a:prstGeom prst="rect">
            <a:avLst/>
          </a:prstGeom>
          <a:solidFill>
            <a:srgbClr val="FFE936"/>
          </a:solidFill>
          <a:ln>
            <a:solidFill>
              <a:srgbClr val="FFE9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908D717-1854-4CE3-A28E-B0A1C498CD30}" type="slidenum">
              <a:rPr lang="en-GB" smtClean="0">
                <a:solidFill>
                  <a:schemeClr val="bg1"/>
                </a:solidFill>
              </a:rPr>
              <a:pPr/>
              <a:t>‹#›</a:t>
            </a:fld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035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058E49-5B1D-4257-9334-A3FAAE922B17}" type="datetimeFigureOut">
              <a:rPr lang="en-GB" smtClean="0"/>
              <a:t>07/09/2023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/>
          <a:lstStyle/>
          <a:p>
            <a:fld id="{5908D717-1854-4CE3-A28E-B0A1C498C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0033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058E49-5B1D-4257-9334-A3FAAE922B17}" type="datetimeFigureOut">
              <a:rPr lang="en-GB" smtClean="0"/>
              <a:t>07/09/2023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/>
          <a:lstStyle/>
          <a:p>
            <a:fld id="{5908D717-1854-4CE3-A28E-B0A1C498CD30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4556" y="-149670"/>
            <a:ext cx="2156792" cy="135071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400" y="6550800"/>
            <a:ext cx="12192000" cy="304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www.belgiumcampus.ac.za</a:t>
            </a:r>
            <a:endParaRPr lang="en-GB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1580000" y="6246000"/>
            <a:ext cx="612000" cy="6120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Isosceles Triangle 10"/>
          <p:cNvSpPr/>
          <p:nvPr userDrawn="1"/>
        </p:nvSpPr>
        <p:spPr>
          <a:xfrm>
            <a:off x="6100226" y="6246000"/>
            <a:ext cx="5361241" cy="291548"/>
          </a:xfrm>
          <a:prstGeom prst="triangle">
            <a:avLst>
              <a:gd name="adj" fmla="val 100000"/>
            </a:avLst>
          </a:prstGeom>
          <a:solidFill>
            <a:srgbClr val="FF0F21"/>
          </a:solidFill>
          <a:ln>
            <a:solidFill>
              <a:srgbClr val="FF0F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1461467" y="6246000"/>
            <a:ext cx="118533" cy="612000"/>
          </a:xfrm>
          <a:prstGeom prst="rect">
            <a:avLst/>
          </a:prstGeom>
          <a:solidFill>
            <a:srgbClr val="FFE936"/>
          </a:solidFill>
          <a:ln>
            <a:solidFill>
              <a:srgbClr val="FFE9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11670652" y="6365837"/>
            <a:ext cx="430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908D717-1854-4CE3-A28E-B0A1C498CD30}" type="slidenum">
              <a:rPr lang="en-GB" smtClean="0">
                <a:solidFill>
                  <a:schemeClr val="bg1"/>
                </a:solidFill>
              </a:rPr>
              <a:pPr/>
              <a:t>‹#›</a:t>
            </a:fld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54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6956" y="-147270"/>
            <a:ext cx="2156792" cy="1350718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0" y="6553200"/>
            <a:ext cx="12192000" cy="304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www.belgiumcampus.ac.za</a:t>
            </a:r>
            <a:endParaRPr lang="en-GB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11582400" y="6248400"/>
            <a:ext cx="612000" cy="6120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Isosceles Triangle 12"/>
          <p:cNvSpPr/>
          <p:nvPr userDrawn="1"/>
        </p:nvSpPr>
        <p:spPr>
          <a:xfrm>
            <a:off x="6102626" y="6248400"/>
            <a:ext cx="5361241" cy="291548"/>
          </a:xfrm>
          <a:prstGeom prst="triangle">
            <a:avLst>
              <a:gd name="adj" fmla="val 100000"/>
            </a:avLst>
          </a:prstGeom>
          <a:solidFill>
            <a:srgbClr val="FF0F21"/>
          </a:solidFill>
          <a:ln>
            <a:solidFill>
              <a:srgbClr val="FF0F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1463867" y="6248400"/>
            <a:ext cx="118533" cy="612000"/>
          </a:xfrm>
          <a:prstGeom prst="rect">
            <a:avLst/>
          </a:prstGeom>
          <a:solidFill>
            <a:srgbClr val="FFE936"/>
          </a:solidFill>
          <a:ln>
            <a:solidFill>
              <a:srgbClr val="FFE9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908D717-1854-4CE3-A28E-B0A1C498C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6308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6956" y="-147270"/>
            <a:ext cx="2156792" cy="135071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6553200"/>
            <a:ext cx="12192000" cy="304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www.belgiumcampus.ac.za</a:t>
            </a:r>
            <a:endParaRPr lang="en-GB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1582400" y="6248400"/>
            <a:ext cx="612000" cy="6120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Isosceles Triangle 8"/>
          <p:cNvSpPr/>
          <p:nvPr userDrawn="1"/>
        </p:nvSpPr>
        <p:spPr>
          <a:xfrm>
            <a:off x="6102626" y="6248400"/>
            <a:ext cx="5361241" cy="291548"/>
          </a:xfrm>
          <a:prstGeom prst="triangle">
            <a:avLst>
              <a:gd name="adj" fmla="val 100000"/>
            </a:avLst>
          </a:prstGeom>
          <a:solidFill>
            <a:srgbClr val="FF0F21"/>
          </a:solidFill>
          <a:ln>
            <a:solidFill>
              <a:srgbClr val="FF0F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1463867" y="6248400"/>
            <a:ext cx="118533" cy="612000"/>
          </a:xfrm>
          <a:prstGeom prst="rect">
            <a:avLst/>
          </a:prstGeom>
          <a:solidFill>
            <a:srgbClr val="FFE936"/>
          </a:solidFill>
          <a:ln>
            <a:solidFill>
              <a:srgbClr val="FFE9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908D717-1854-4CE3-A28E-B0A1C498C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4173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6956" y="-147270"/>
            <a:ext cx="2156792" cy="135071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6553200"/>
            <a:ext cx="12192000" cy="304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www.belgiumcampus.ac.za</a:t>
            </a:r>
            <a:endParaRPr lang="en-GB" dirty="0"/>
          </a:p>
        </p:txBody>
      </p:sp>
      <p:sp>
        <p:nvSpPr>
          <p:cNvPr id="7" name="Rectangle 6"/>
          <p:cNvSpPr/>
          <p:nvPr userDrawn="1"/>
        </p:nvSpPr>
        <p:spPr>
          <a:xfrm>
            <a:off x="11582400" y="6248400"/>
            <a:ext cx="612000" cy="6120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Isosceles Triangle 7"/>
          <p:cNvSpPr/>
          <p:nvPr userDrawn="1"/>
        </p:nvSpPr>
        <p:spPr>
          <a:xfrm>
            <a:off x="6102626" y="6248400"/>
            <a:ext cx="5361241" cy="291548"/>
          </a:xfrm>
          <a:prstGeom prst="triangle">
            <a:avLst>
              <a:gd name="adj" fmla="val 100000"/>
            </a:avLst>
          </a:prstGeom>
          <a:solidFill>
            <a:srgbClr val="FF0F21"/>
          </a:solidFill>
          <a:ln>
            <a:solidFill>
              <a:srgbClr val="FF0F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 userDrawn="1"/>
        </p:nvSpPr>
        <p:spPr>
          <a:xfrm>
            <a:off x="11463867" y="6248400"/>
            <a:ext cx="118533" cy="612000"/>
          </a:xfrm>
          <a:prstGeom prst="rect">
            <a:avLst/>
          </a:prstGeom>
          <a:solidFill>
            <a:srgbClr val="FFE936"/>
          </a:solidFill>
          <a:ln>
            <a:solidFill>
              <a:srgbClr val="FFE9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908D717-1854-4CE3-A28E-B0A1C498C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8903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6956" y="-147270"/>
            <a:ext cx="2156792" cy="135071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6553200"/>
            <a:ext cx="12192000" cy="304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www.belgiumcampus.ac.za</a:t>
            </a:r>
            <a:endParaRPr lang="en-GB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1582400" y="6248400"/>
            <a:ext cx="612000" cy="6120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Isosceles Triangle 10"/>
          <p:cNvSpPr/>
          <p:nvPr userDrawn="1"/>
        </p:nvSpPr>
        <p:spPr>
          <a:xfrm>
            <a:off x="6102626" y="6248400"/>
            <a:ext cx="5361241" cy="291548"/>
          </a:xfrm>
          <a:prstGeom prst="triangle">
            <a:avLst>
              <a:gd name="adj" fmla="val 100000"/>
            </a:avLst>
          </a:prstGeom>
          <a:solidFill>
            <a:srgbClr val="FF0F21"/>
          </a:solidFill>
          <a:ln>
            <a:solidFill>
              <a:srgbClr val="FF0F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1463867" y="6248400"/>
            <a:ext cx="118533" cy="612000"/>
          </a:xfrm>
          <a:prstGeom prst="rect">
            <a:avLst/>
          </a:prstGeom>
          <a:solidFill>
            <a:srgbClr val="FFE936"/>
          </a:solidFill>
          <a:ln>
            <a:solidFill>
              <a:srgbClr val="FFE9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73052" y="6368237"/>
            <a:ext cx="430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908D717-1854-4CE3-A28E-B0A1C498C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3104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702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Bebas Neue Bold" panose="020B0606020202050201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antGarde Bk BT" panose="020B04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antGarde Bk BT" panose="020B04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antGarde Bk BT" panose="020B04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antGarde Bk BT" panose="020B04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antGarde Bk BT" panose="020B04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470" y="3161488"/>
            <a:ext cx="10981215" cy="2654131"/>
          </a:xfrm>
          <a:solidFill>
            <a:schemeClr val="bg1">
              <a:lumMod val="95000"/>
              <a:alpha val="78000"/>
            </a:schemeClr>
          </a:solidFill>
        </p:spPr>
        <p:txBody>
          <a:bodyPr>
            <a:normAutofit fontScale="90000"/>
          </a:bodyPr>
          <a:lstStyle/>
          <a:p>
            <a:br>
              <a:rPr lang="en-ZA" sz="5400" dirty="0"/>
            </a:br>
            <a:br>
              <a:rPr lang="en-ZA" sz="5400" dirty="0"/>
            </a:br>
            <a:br>
              <a:rPr lang="en-ZA" sz="5400" dirty="0"/>
            </a:br>
            <a:br>
              <a:rPr lang="en-ZA" sz="4800" dirty="0"/>
            </a:br>
            <a:r>
              <a:rPr lang="en-ZA" sz="4800">
                <a:latin typeface="Bebas Neue Bold"/>
              </a:rPr>
              <a:t>BUSINESS INTELLIGENCE 381</a:t>
            </a:r>
            <a:br>
              <a:rPr lang="en-ZA" sz="5400" dirty="0"/>
            </a:br>
            <a:r>
              <a:rPr lang="en-ZA" sz="3200">
                <a:latin typeface="Bebas Neue Bold"/>
              </a:rPr>
              <a:t>G. Mudare</a:t>
            </a:r>
            <a:br>
              <a:rPr lang="en-GB" sz="4000" dirty="0"/>
            </a:b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4265152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F12A5-6FED-4AF1-9566-4546B8FD5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 Keeping and Meta Data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ABD3F-D0BE-4A28-ABF3-7E19C4A8A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872666" cy="4351338"/>
          </a:xfrm>
        </p:spPr>
        <p:txBody>
          <a:bodyPr>
            <a:normAutofit/>
          </a:bodyPr>
          <a:lstStyle/>
          <a:p>
            <a:r>
              <a:rPr lang="en-US" sz="1800" dirty="0"/>
              <a:t>To cure this, go back to the source step and click on the settings icon (the cog).</a:t>
            </a:r>
          </a:p>
          <a:p>
            <a:r>
              <a:rPr lang="en-US" sz="1800" dirty="0"/>
              <a:t>Replace with the correct path of the source file</a:t>
            </a:r>
            <a:endParaRPr lang="en-ZA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2FA8F1-3E73-4136-AE95-A43395357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0866" y="1930142"/>
            <a:ext cx="8242479" cy="354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889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A869F-B3D4-414A-B9D1-0988C4FD3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Renaming Items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1BD92-246C-42D6-880E-7F420DEFD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8992"/>
            <a:ext cx="3378693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To rename the query itself, </a:t>
            </a:r>
            <a:r>
              <a:rPr lang="en-US" sz="1800" dirty="0">
                <a:solidFill>
                  <a:srgbClr val="FF0000"/>
                </a:solidFill>
              </a:rPr>
              <a:t>Right-click and choose Rename</a:t>
            </a:r>
            <a:r>
              <a:rPr lang="en-US" sz="1800" dirty="0"/>
              <a:t>. </a:t>
            </a:r>
          </a:p>
          <a:p>
            <a:r>
              <a:rPr lang="en-US" sz="1800" dirty="0"/>
              <a:t>Rename the query </a:t>
            </a:r>
            <a:r>
              <a:rPr lang="en-US" sz="1800" dirty="0">
                <a:solidFill>
                  <a:srgbClr val="FF0000"/>
                </a:solidFill>
              </a:rPr>
              <a:t>“Subscribers” </a:t>
            </a:r>
            <a:r>
              <a:rPr lang="en-US" sz="1800" dirty="0"/>
              <a:t>and press enter</a:t>
            </a:r>
          </a:p>
          <a:p>
            <a:r>
              <a:rPr lang="en-US" sz="1800" dirty="0"/>
              <a:t>To rename a  column  </a:t>
            </a:r>
            <a:r>
              <a:rPr lang="en-US" sz="1800" dirty="0">
                <a:solidFill>
                  <a:srgbClr val="FF0000"/>
                </a:solidFill>
              </a:rPr>
              <a:t>double-click</a:t>
            </a:r>
            <a:r>
              <a:rPr lang="en-US" sz="1800" dirty="0"/>
              <a:t> on the existing column name and type a new one</a:t>
            </a:r>
          </a:p>
          <a:p>
            <a:r>
              <a:rPr lang="en-ZA" sz="1800" dirty="0"/>
              <a:t>Renaming Query Steps </a:t>
            </a:r>
            <a:r>
              <a:rPr lang="en-ZA" sz="1800" dirty="0">
                <a:sym typeface="Wingdings" panose="05000000000000000000" pitchFamily="2" charset="2"/>
              </a:rPr>
              <a:t> </a:t>
            </a:r>
            <a:r>
              <a:rPr lang="en-ZA" sz="1800" dirty="0">
                <a:solidFill>
                  <a:srgbClr val="FF0000"/>
                </a:solidFill>
                <a:sym typeface="Wingdings" panose="05000000000000000000" pitchFamily="2" charset="2"/>
              </a:rPr>
              <a:t>Right-click</a:t>
            </a:r>
            <a:r>
              <a:rPr lang="en-ZA" sz="1800" dirty="0">
                <a:sym typeface="Wingdings" panose="05000000000000000000" pitchFamily="2" charset="2"/>
              </a:rPr>
              <a:t> and choose </a:t>
            </a:r>
            <a:r>
              <a:rPr lang="en-ZA" sz="1800" dirty="0">
                <a:solidFill>
                  <a:srgbClr val="FF0000"/>
                </a:solidFill>
                <a:sym typeface="Wingdings" panose="05000000000000000000" pitchFamily="2" charset="2"/>
              </a:rPr>
              <a:t>Rename</a:t>
            </a:r>
          </a:p>
          <a:p>
            <a:r>
              <a:rPr lang="en-US" sz="1800" dirty="0"/>
              <a:t>Rename the </a:t>
            </a:r>
            <a:r>
              <a:rPr lang="en-US" sz="1800" dirty="0">
                <a:solidFill>
                  <a:srgbClr val="FF0000"/>
                </a:solidFill>
              </a:rPr>
              <a:t>“Trimmed Text” </a:t>
            </a:r>
            <a:r>
              <a:rPr lang="en-US" sz="1800" dirty="0"/>
              <a:t>step</a:t>
            </a:r>
            <a:r>
              <a:rPr lang="en-US" sz="1800" dirty="0">
                <a:solidFill>
                  <a:srgbClr val="FF0000"/>
                </a:solidFill>
              </a:rPr>
              <a:t> “Transform/Format/Trim”;</a:t>
            </a:r>
          </a:p>
          <a:p>
            <a:r>
              <a:rPr lang="en-US" sz="1800" dirty="0"/>
              <a:t>Change </a:t>
            </a:r>
            <a:r>
              <a:rPr lang="en-US" sz="1800" dirty="0">
                <a:solidFill>
                  <a:srgbClr val="FF0000"/>
                </a:solidFill>
              </a:rPr>
              <a:t> “Cleaned Text” </a:t>
            </a:r>
            <a:r>
              <a:rPr lang="en-US" sz="1800" dirty="0"/>
              <a:t>to</a:t>
            </a:r>
            <a:r>
              <a:rPr lang="en-US" sz="1800" dirty="0">
                <a:solidFill>
                  <a:srgbClr val="FF0000"/>
                </a:solidFill>
              </a:rPr>
              <a:t> “Transform/Format/Clean”</a:t>
            </a:r>
          </a:p>
          <a:p>
            <a:r>
              <a:rPr lang="en-US" sz="1800" dirty="0"/>
              <a:t>Change</a:t>
            </a:r>
            <a:r>
              <a:rPr lang="en-US" sz="1800" dirty="0">
                <a:solidFill>
                  <a:srgbClr val="FF0000"/>
                </a:solidFill>
              </a:rPr>
              <a:t> “Replace Value” to “3 spaces -&gt; 1” </a:t>
            </a:r>
            <a:r>
              <a:rPr lang="en-US" sz="1800" dirty="0"/>
              <a:t>and</a:t>
            </a:r>
            <a:r>
              <a:rPr lang="en-US" sz="1800" dirty="0">
                <a:solidFill>
                  <a:srgbClr val="FF0000"/>
                </a:solidFill>
              </a:rPr>
              <a:t> “Replace Value1”</a:t>
            </a:r>
            <a:r>
              <a:rPr lang="en-US" sz="1800" dirty="0"/>
              <a:t> to </a:t>
            </a:r>
            <a:r>
              <a:rPr lang="en-US" sz="1800" dirty="0">
                <a:solidFill>
                  <a:srgbClr val="FF0000"/>
                </a:solidFill>
              </a:rPr>
              <a:t>“2 spaces -&gt; 1”.</a:t>
            </a:r>
            <a:endParaRPr lang="en-ZA" sz="1800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B64259-2083-4199-BD6C-6711F034F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5580" y="1601794"/>
            <a:ext cx="5983549" cy="424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640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ED20B-FCBC-4EE9-A5B0-9CC80F4D8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Descriptions to your Steps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E25D3-88D4-4143-B1B4-477FEF938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14204" cy="4351338"/>
          </a:xfrm>
        </p:spPr>
        <p:txBody>
          <a:bodyPr/>
          <a:lstStyle/>
          <a:p>
            <a:r>
              <a:rPr lang="en-US" dirty="0"/>
              <a:t>You can also associate a description with each of the steps. </a:t>
            </a:r>
          </a:p>
          <a:p>
            <a:r>
              <a:rPr lang="en-US" dirty="0"/>
              <a:t>To add a description, </a:t>
            </a:r>
            <a:r>
              <a:rPr lang="en-US" dirty="0">
                <a:solidFill>
                  <a:srgbClr val="FF0000"/>
                </a:solidFill>
              </a:rPr>
              <a:t>Right-click</a:t>
            </a:r>
            <a:r>
              <a:rPr lang="en-US" dirty="0"/>
              <a:t> on the step and select </a:t>
            </a:r>
            <a:r>
              <a:rPr lang="en-US" dirty="0">
                <a:solidFill>
                  <a:srgbClr val="FF0000"/>
                </a:solidFill>
              </a:rPr>
              <a:t>Properties</a:t>
            </a:r>
            <a:r>
              <a:rPr lang="en-US" dirty="0"/>
              <a:t>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50A70E-F3AC-450F-BD70-22EF24973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4477" y="1683097"/>
            <a:ext cx="6233834" cy="4320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22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81601-1203-4F81-8F63-868FA8E90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The Split Columns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1229E-41BD-485B-8BAD-DB0103145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start by choosing </a:t>
            </a:r>
            <a:r>
              <a:rPr lang="en-US" dirty="0">
                <a:solidFill>
                  <a:srgbClr val="FF0000"/>
                </a:solidFill>
              </a:rPr>
              <a:t>Home</a:t>
            </a:r>
            <a:r>
              <a:rPr lang="en-US" dirty="0"/>
              <a:t> &gt; </a:t>
            </a:r>
            <a:r>
              <a:rPr lang="en-US" dirty="0">
                <a:solidFill>
                  <a:srgbClr val="FF0000"/>
                </a:solidFill>
              </a:rPr>
              <a:t>Get Data </a:t>
            </a:r>
            <a:r>
              <a:rPr lang="en-US" dirty="0"/>
              <a:t>&gt; </a:t>
            </a:r>
            <a:r>
              <a:rPr lang="en-US" dirty="0">
                <a:solidFill>
                  <a:srgbClr val="FF0000"/>
                </a:solidFill>
              </a:rPr>
              <a:t>Text/CSV</a:t>
            </a:r>
            <a:r>
              <a:rPr lang="en-US" dirty="0"/>
              <a:t>. </a:t>
            </a:r>
          </a:p>
          <a:p>
            <a:r>
              <a:rPr lang="en-US" dirty="0"/>
              <a:t>The file we need is open it in the  “Clients.txt”; from Query Editor, click on the Edit (or Transform) button. 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19151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7B5CF-5F61-458D-9679-4BA372EA0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Tidying up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C5FEF-3279-47FA-9543-A01BAC986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3218895" cy="4486275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Promote the header use first row as headers.</a:t>
            </a:r>
          </a:p>
          <a:p>
            <a:r>
              <a:rPr lang="en-US" dirty="0"/>
              <a:t>Examine the </a:t>
            </a:r>
            <a:r>
              <a:rPr lang="en-US" dirty="0">
                <a:solidFill>
                  <a:srgbClr val="FF0000"/>
                </a:solidFill>
              </a:rPr>
              <a:t>customer code</a:t>
            </a:r>
            <a:r>
              <a:rPr lang="en-US" dirty="0"/>
              <a:t>, you can see it consists of three parts:</a:t>
            </a:r>
          </a:p>
          <a:p>
            <a:r>
              <a:rPr lang="en-US" dirty="0">
                <a:solidFill>
                  <a:srgbClr val="FF0000"/>
                </a:solidFill>
              </a:rPr>
              <a:t>Customer ID </a:t>
            </a:r>
            <a:r>
              <a:rPr lang="en-US" dirty="0"/>
              <a:t>which consists of the first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five characters</a:t>
            </a:r>
            <a:r>
              <a:rPr lang="en-US" dirty="0"/>
              <a:t>; then we have a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two-letter country code</a:t>
            </a:r>
            <a:r>
              <a:rPr lang="en-US" dirty="0"/>
              <a:t>; and, finally, a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four-character business sector code</a:t>
            </a:r>
          </a:p>
          <a:p>
            <a:pPr marL="0" indent="0">
              <a:buNone/>
            </a:pPr>
            <a:r>
              <a:rPr lang="en-US" dirty="0"/>
              <a:t>To split the column, </a:t>
            </a:r>
            <a:r>
              <a:rPr lang="en-US" dirty="0">
                <a:solidFill>
                  <a:srgbClr val="FF0000"/>
                </a:solidFill>
              </a:rPr>
              <a:t>Right-click </a:t>
            </a:r>
            <a:r>
              <a:rPr lang="en-US" dirty="0"/>
              <a:t>on the column heading and chose to Split; or </a:t>
            </a:r>
          </a:p>
          <a:p>
            <a:pPr marL="0" indent="0">
              <a:buNone/>
            </a:pPr>
            <a:r>
              <a:rPr lang="en-US" dirty="0"/>
              <a:t>Home Tab or the Ribbon, we will also find </a:t>
            </a:r>
            <a:r>
              <a:rPr lang="en-US" dirty="0">
                <a:solidFill>
                  <a:srgbClr val="FF0000"/>
                </a:solidFill>
              </a:rPr>
              <a:t>Split Column &gt; by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Delimiter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Split Column &gt; by Number of Characters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Split by a set number of characters, </a:t>
            </a:r>
            <a:r>
              <a:rPr lang="en-US" dirty="0">
                <a:solidFill>
                  <a:srgbClr val="FF0000"/>
                </a:solidFill>
              </a:rPr>
              <a:t>Once as far left as possible</a:t>
            </a:r>
            <a:r>
              <a:rPr lang="en-US" dirty="0"/>
              <a:t>, and the number of characters we want is five.</a:t>
            </a:r>
          </a:p>
          <a:p>
            <a:pPr marL="0" indent="0">
              <a:buNone/>
            </a:pPr>
            <a:r>
              <a:rPr lang="en-US" dirty="0"/>
              <a:t>Delete “Changed Type” step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B6BA35-2823-4AC4-ACD5-DA278824B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094" y="1690688"/>
            <a:ext cx="7864871" cy="364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064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C8311-769A-44EE-87DE-0E6116398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Tidying up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AD02D-098A-495E-8780-2B4EBA3F7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60433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Do a further </a:t>
            </a:r>
            <a:r>
              <a:rPr lang="en-US" dirty="0">
                <a:solidFill>
                  <a:srgbClr val="FF0000"/>
                </a:solidFill>
              </a:rPr>
              <a:t>split on Customer Code.2 </a:t>
            </a:r>
            <a:r>
              <a:rPr lang="en-US" dirty="0"/>
              <a:t>column. </a:t>
            </a:r>
          </a:p>
          <a:p>
            <a:r>
              <a:rPr lang="en-US" dirty="0"/>
              <a:t>First two characters of the new column to become the country code column. </a:t>
            </a:r>
          </a:p>
          <a:p>
            <a:r>
              <a:rPr lang="en-US" dirty="0">
                <a:solidFill>
                  <a:srgbClr val="FF0000"/>
                </a:solidFill>
              </a:rPr>
              <a:t>Right-click </a:t>
            </a:r>
            <a:r>
              <a:rPr lang="en-US" dirty="0"/>
              <a:t>on the column heading and choose </a:t>
            </a:r>
            <a:r>
              <a:rPr lang="en-US" dirty="0">
                <a:solidFill>
                  <a:srgbClr val="FF0000"/>
                </a:solidFill>
              </a:rPr>
              <a:t>Split Column &gt; by Number of Characters.</a:t>
            </a:r>
          </a:p>
          <a:p>
            <a:r>
              <a:rPr lang="en-US" dirty="0"/>
              <a:t>Rename </a:t>
            </a:r>
            <a:r>
              <a:rPr lang="en-US" i="1" dirty="0"/>
              <a:t>Customer Code.1 </a:t>
            </a:r>
            <a:r>
              <a:rPr lang="en-US" dirty="0"/>
              <a:t>to </a:t>
            </a:r>
            <a:r>
              <a:rPr lang="en-US" i="1" dirty="0"/>
              <a:t>Customer Code</a:t>
            </a:r>
          </a:p>
          <a:p>
            <a:r>
              <a:rPr lang="en-US" dirty="0"/>
              <a:t>Rename second column to </a:t>
            </a:r>
            <a:r>
              <a:rPr lang="en-US" i="1" dirty="0"/>
              <a:t>Country Code </a:t>
            </a:r>
            <a:r>
              <a:rPr lang="en-US" dirty="0"/>
              <a:t>and third column to </a:t>
            </a:r>
            <a:r>
              <a:rPr lang="en-US" i="1" dirty="0"/>
              <a:t>Sector Code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F99A2D-2D9A-4E51-AC2F-5EEEDD2CE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990" y="1834744"/>
            <a:ext cx="7676380" cy="304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84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133A5-5ABE-4483-A4E5-6C39CE194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Creating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80FFF-9BFE-477D-B2C1-D3064C835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31959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Import data while working in the Query Editor, we choose </a:t>
            </a:r>
            <a:r>
              <a:rPr lang="en-US" dirty="0">
                <a:solidFill>
                  <a:srgbClr val="FF0000"/>
                </a:solidFill>
              </a:rPr>
              <a:t>Home</a:t>
            </a:r>
            <a:r>
              <a:rPr lang="en-US" dirty="0"/>
              <a:t> &gt; </a:t>
            </a:r>
            <a:r>
              <a:rPr lang="en-US" dirty="0">
                <a:solidFill>
                  <a:srgbClr val="FF0000"/>
                </a:solidFill>
              </a:rPr>
              <a:t>New Source </a:t>
            </a:r>
            <a:r>
              <a:rPr lang="en-US" dirty="0"/>
              <a:t>&gt; </a:t>
            </a:r>
            <a:r>
              <a:rPr lang="en-US" dirty="0">
                <a:solidFill>
                  <a:srgbClr val="FF0000"/>
                </a:solidFill>
              </a:rPr>
              <a:t>Text/CSV</a:t>
            </a:r>
            <a:r>
              <a:rPr lang="en-US" dirty="0"/>
              <a:t> and import the file “</a:t>
            </a:r>
            <a:r>
              <a:rPr lang="en-US" i="1" dirty="0"/>
              <a:t>Countries.csv</a:t>
            </a:r>
            <a:r>
              <a:rPr lang="en-US" dirty="0"/>
              <a:t>”.</a:t>
            </a:r>
          </a:p>
          <a:p>
            <a:r>
              <a:rPr lang="en-ZA" dirty="0"/>
              <a:t>Promote Headers</a:t>
            </a:r>
          </a:p>
          <a:p>
            <a:r>
              <a:rPr lang="en-US" dirty="0"/>
              <a:t>Import the sector information: “Sectors.txt”.</a:t>
            </a:r>
          </a:p>
          <a:p>
            <a:r>
              <a:rPr lang="en-ZA" dirty="0"/>
              <a:t>Choose Close &amp; Apply</a:t>
            </a:r>
          </a:p>
          <a:p>
            <a:r>
              <a:rPr lang="en-ZA" dirty="0"/>
              <a:t>Link the tables together;</a:t>
            </a:r>
          </a:p>
          <a:p>
            <a:r>
              <a:rPr lang="en-ZA" dirty="0"/>
              <a:t>Create the relationships manually;(</a:t>
            </a:r>
            <a:r>
              <a:rPr lang="en-US" dirty="0">
                <a:solidFill>
                  <a:srgbClr val="FF0000"/>
                </a:solidFill>
              </a:rPr>
              <a:t>Clients &gt; Country Code to Countries &gt; Code; and from Clients &gt; Sector Code to Sectors &gt; Code.</a:t>
            </a:r>
            <a:r>
              <a:rPr lang="en-ZA" dirty="0">
                <a:solidFill>
                  <a:srgbClr val="FF0000"/>
                </a:solidFill>
              </a:rPr>
              <a:t> )</a:t>
            </a:r>
          </a:p>
          <a:p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B498B8-C821-41CA-9299-7409E6050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0158" y="1825625"/>
            <a:ext cx="7747639" cy="426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0494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CE01F-8D9C-4902-9636-026B0C3DC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Creating a </a:t>
            </a:r>
            <a:r>
              <a:rPr lang="en-ZA" dirty="0" err="1"/>
              <a:t>Treemap</a:t>
            </a:r>
            <a:r>
              <a:rPr lang="en-ZA" dirty="0"/>
              <a:t> Visual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30946-D587-4773-BC15-B71C4E4AB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299" y="1900453"/>
            <a:ext cx="2872666" cy="407172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Create a </a:t>
            </a:r>
            <a:r>
              <a:rPr lang="en-US" dirty="0" err="1"/>
              <a:t>treemap</a:t>
            </a:r>
            <a:r>
              <a:rPr lang="en-US" dirty="0"/>
              <a:t> visual. </a:t>
            </a:r>
          </a:p>
          <a:p>
            <a:r>
              <a:rPr lang="en-US" dirty="0"/>
              <a:t>First, rename the page “Sectors”.</a:t>
            </a:r>
          </a:p>
          <a:p>
            <a:r>
              <a:rPr lang="en-US" dirty="0"/>
              <a:t>Populate the visual with the name of the sector (</a:t>
            </a:r>
            <a:r>
              <a:rPr lang="en-US" dirty="0">
                <a:solidFill>
                  <a:srgbClr val="FF0000"/>
                </a:solidFill>
              </a:rPr>
              <a:t>Sectors &gt; Sector</a:t>
            </a:r>
            <a:r>
              <a:rPr lang="en-US" dirty="0"/>
              <a:t>).</a:t>
            </a:r>
          </a:p>
          <a:p>
            <a:r>
              <a:rPr lang="en-US" dirty="0"/>
              <a:t>Count the number of clients by adding Customer Code to the Values area.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0FDC61-0D9C-4791-8868-6375FA09C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084" y="1690688"/>
            <a:ext cx="8731617" cy="450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768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F5B86-41AC-4F7E-98D5-2D8121B55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Filled Map Visual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CAEB9-B63E-4169-87BF-5DFC695AF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189" y="1690688"/>
            <a:ext cx="3359735" cy="4351338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Create a new page to show the world wide spread of our clients. </a:t>
            </a:r>
          </a:p>
          <a:p>
            <a:r>
              <a:rPr lang="en-US" dirty="0"/>
              <a:t>This time use the Filled Map. </a:t>
            </a:r>
          </a:p>
          <a:p>
            <a:r>
              <a:rPr lang="en-US" dirty="0"/>
              <a:t>This visual uses the saturation of the </a:t>
            </a:r>
            <a:r>
              <a:rPr lang="en-US" dirty="0" err="1"/>
              <a:t>colour</a:t>
            </a:r>
            <a:r>
              <a:rPr lang="en-US" dirty="0"/>
              <a:t>, super imposed on the map, to indicate the number of clients; the more intense the saturation of </a:t>
            </a:r>
            <a:r>
              <a:rPr lang="en-US" dirty="0" err="1"/>
              <a:t>colour</a:t>
            </a:r>
            <a:r>
              <a:rPr lang="en-US" dirty="0"/>
              <a:t>, the more clients in that area.</a:t>
            </a:r>
          </a:p>
          <a:p>
            <a:r>
              <a:rPr lang="en-US" dirty="0"/>
              <a:t>For Location, use Country; for </a:t>
            </a:r>
            <a:r>
              <a:rPr lang="en-US" dirty="0" err="1"/>
              <a:t>Colour</a:t>
            </a:r>
            <a:r>
              <a:rPr lang="en-US" dirty="0"/>
              <a:t> Saturation use (Count of) Customer Code. </a:t>
            </a:r>
          </a:p>
          <a:p>
            <a:r>
              <a:rPr lang="en-US" dirty="0"/>
              <a:t>See the intensity of the </a:t>
            </a:r>
            <a:r>
              <a:rPr lang="en-US" dirty="0" err="1"/>
              <a:t>colour</a:t>
            </a:r>
            <a:r>
              <a:rPr lang="en-US" dirty="0"/>
              <a:t> which  indicates the number of clients in that area. </a:t>
            </a:r>
          </a:p>
          <a:p>
            <a:r>
              <a:rPr lang="en-US" dirty="0"/>
              <a:t>See a lot of clients in the UK, hence the very intense </a:t>
            </a:r>
            <a:r>
              <a:rPr lang="en-US" dirty="0" err="1"/>
              <a:t>colour</a:t>
            </a:r>
            <a:r>
              <a:rPr lang="en-US" dirty="0"/>
              <a:t>, a few in the rest of Europe and then quite a lot in the United States.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74EA97-1282-4303-865A-D9017C533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924" y="1567752"/>
            <a:ext cx="8573887" cy="372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19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D8FA7-BD68-410D-992C-F045E659D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Removing Unwanted Rows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5C884-F4E0-4A01-88CD-5382C33FF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Remove Rows command can be used to suppress some title information or some metadata that you do not want.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50680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642DD-1F66-4C44-94B2-205FA942D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977" y="26733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 Query, Parameters,</a:t>
            </a:r>
            <a:br>
              <a:rPr lang="en-US" dirty="0"/>
            </a:br>
            <a:r>
              <a:rPr lang="en-US" dirty="0"/>
              <a:t>Templates &amp; Custom Functions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53127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786B-A7F6-4495-8C26-C2C25B200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Removing Header Rows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241B4-8123-45B0-B61A-86A96E542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13699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Load up the CSV file in the sub-folder “Removing rows”. The file is called “Costs.csv”</a:t>
            </a:r>
          </a:p>
          <a:p>
            <a:r>
              <a:rPr lang="en-US" dirty="0"/>
              <a:t>enter the Query Editor; and  use the Remove Rows command </a:t>
            </a:r>
            <a:r>
              <a:rPr lang="en-US" dirty="0" err="1"/>
              <a:t>command</a:t>
            </a:r>
            <a:r>
              <a:rPr lang="en-US" dirty="0"/>
              <a:t> in the Home Tab of the Ribbon to </a:t>
            </a:r>
            <a:r>
              <a:rPr lang="en-US" dirty="0" err="1"/>
              <a:t>supress</a:t>
            </a:r>
            <a:r>
              <a:rPr lang="en-US" dirty="0"/>
              <a:t> the first two rows.</a:t>
            </a:r>
          </a:p>
          <a:p>
            <a:r>
              <a:rPr lang="en-US" dirty="0"/>
              <a:t>Remove the top two rows.</a:t>
            </a:r>
          </a:p>
          <a:p>
            <a:r>
              <a:rPr lang="en-US" dirty="0"/>
              <a:t>Promote our headers; 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3B0367-DF80-44C3-B402-76FFE8ED5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553" y="1690688"/>
            <a:ext cx="7181634" cy="399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207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16A2-2623-4F60-AEF9-428A397F4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Removing an Excel Table Total Row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08AA9-F878-4693-9F46-BBEF0778F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37986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Another common example of where it becomes necessary to remove rows is when you import an Excel table which uses the Total Row feature.</a:t>
            </a:r>
          </a:p>
          <a:p>
            <a:r>
              <a:rPr lang="en-US" dirty="0"/>
              <a:t>In the folder “Removing rows”, open the file Costs.xlsx, in Excel. </a:t>
            </a:r>
          </a:p>
          <a:p>
            <a:r>
              <a:rPr lang="en-US" dirty="0"/>
              <a:t>You will see that it contains an Excel table. </a:t>
            </a:r>
          </a:p>
          <a:p>
            <a:r>
              <a:rPr lang="en-US" dirty="0"/>
              <a:t>If we move down to the bottom of the Table, you will notice there is a Total Row. Deactivate  in </a:t>
            </a:r>
            <a:r>
              <a:rPr lang="en-US" dirty="0">
                <a:solidFill>
                  <a:srgbClr val="FF0000"/>
                </a:solidFill>
              </a:rPr>
              <a:t>Table Tools &gt; Design</a:t>
            </a:r>
            <a:endParaRPr lang="en-ZA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382C2B-E243-454F-93E8-642057A6E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186" y="1825625"/>
            <a:ext cx="7283864" cy="239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516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EA6C3-B1E7-4DD5-A232-0718D7EA1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Removing an Excel Table Total Row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95D0B-E879-48E2-A9BA-36074FAC7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12689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Get Data &gt; Excel; and, in the folder and import the Excel file “Costs.xlsx”. in the Preview window,</a:t>
            </a:r>
          </a:p>
          <a:p>
            <a:r>
              <a:rPr lang="en-US" dirty="0"/>
              <a:t>select </a:t>
            </a:r>
            <a:r>
              <a:rPr lang="en-US" dirty="0" err="1"/>
              <a:t>Cost_Table</a:t>
            </a:r>
            <a:r>
              <a:rPr lang="en-US" dirty="0"/>
              <a:t> and then click on Transform Data and </a:t>
            </a:r>
            <a:r>
              <a:rPr lang="en-US" dirty="0" err="1"/>
              <a:t>and</a:t>
            </a:r>
            <a:r>
              <a:rPr lang="en-US" dirty="0"/>
              <a:t> filter out the data which you want to remove .</a:t>
            </a:r>
          </a:p>
          <a:p>
            <a:r>
              <a:rPr lang="en-US" dirty="0"/>
              <a:t>check in the date column for the word </a:t>
            </a:r>
            <a:r>
              <a:rPr lang="en-US" dirty="0">
                <a:solidFill>
                  <a:srgbClr val="FF0000"/>
                </a:solidFill>
              </a:rPr>
              <a:t>“Total”, </a:t>
            </a:r>
            <a:r>
              <a:rPr lang="en-US" dirty="0"/>
              <a:t>then click in the check box to deactivate it,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A67283-96B3-4614-A08F-723E305EF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2202568"/>
            <a:ext cx="5504211" cy="1863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953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55E9C-003C-47DB-B38E-F3E783512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Date filters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F15B2-8D8B-48B3-BD92-5BA8589F7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21328" cy="4351338"/>
          </a:xfrm>
        </p:spPr>
        <p:txBody>
          <a:bodyPr>
            <a:normAutofit/>
          </a:bodyPr>
          <a:lstStyle/>
          <a:p>
            <a:r>
              <a:rPr lang="en-US" sz="1800" dirty="0"/>
              <a:t>Date filters provide several options which are volatile, in that they are based on the current date. </a:t>
            </a:r>
          </a:p>
          <a:p>
            <a:r>
              <a:rPr lang="en-US" sz="1800" dirty="0"/>
              <a:t>For example, you can choose </a:t>
            </a:r>
            <a:r>
              <a:rPr lang="en-US" sz="1800" dirty="0">
                <a:solidFill>
                  <a:srgbClr val="FF0000"/>
                </a:solidFill>
              </a:rPr>
              <a:t>Week &gt; Last Week</a:t>
            </a:r>
            <a:r>
              <a:rPr lang="en-US" sz="1800" dirty="0"/>
              <a:t> to display all dates which fall within a week of the current date.</a:t>
            </a:r>
          </a:p>
          <a:p>
            <a:r>
              <a:rPr lang="en-US" sz="1800" dirty="0"/>
              <a:t>To test date filters, click the filter dropdown next to the </a:t>
            </a:r>
            <a:r>
              <a:rPr lang="en-US" sz="1800" i="1" dirty="0"/>
              <a:t>Date</a:t>
            </a:r>
            <a:r>
              <a:rPr lang="en-US" sz="1800" dirty="0"/>
              <a:t> column heading, then click </a:t>
            </a:r>
            <a:r>
              <a:rPr lang="en-US" sz="1800" dirty="0">
                <a:solidFill>
                  <a:srgbClr val="FF0000"/>
                </a:solidFill>
              </a:rPr>
              <a:t>Date Filters</a:t>
            </a:r>
            <a:r>
              <a:rPr lang="en-US" sz="1800" dirty="0"/>
              <a:t>. </a:t>
            </a:r>
          </a:p>
          <a:p>
            <a:r>
              <a:rPr lang="en-US" sz="1800" dirty="0"/>
              <a:t>Click </a:t>
            </a:r>
            <a:r>
              <a:rPr lang="en-US" sz="1800" dirty="0">
                <a:solidFill>
                  <a:srgbClr val="FF0000"/>
                </a:solidFill>
              </a:rPr>
              <a:t>Month&gt;February </a:t>
            </a:r>
            <a:r>
              <a:rPr lang="en-US" sz="1800" dirty="0"/>
              <a:t>to see only dates in February.</a:t>
            </a:r>
          </a:p>
          <a:p>
            <a:r>
              <a:rPr lang="en-US" sz="1800" dirty="0"/>
              <a:t>Click the filter dropdown again and </a:t>
            </a:r>
            <a:r>
              <a:rPr lang="en-US" sz="1800" dirty="0">
                <a:solidFill>
                  <a:srgbClr val="FF0000"/>
                </a:solidFill>
              </a:rPr>
              <a:t>Clear Filter</a:t>
            </a:r>
            <a:r>
              <a:rPr lang="en-US" sz="1800" dirty="0"/>
              <a:t>.</a:t>
            </a:r>
          </a:p>
          <a:p>
            <a:endParaRPr lang="en-ZA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71EB2E-8126-4491-A33E-0EED00A2F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528" y="1895789"/>
            <a:ext cx="6778128" cy="232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3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804DE-0123-45B1-ABF9-3BEA860DF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Replace Value and Fill Down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188-D638-4146-BF15-934F6B5F7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Get Data &gt; Text/CSV </a:t>
            </a:r>
            <a:r>
              <a:rPr lang="en-US" dirty="0"/>
              <a:t>and import the only text file inside the “06 Replace Values” folder, </a:t>
            </a:r>
            <a:r>
              <a:rPr lang="en-US" dirty="0">
                <a:solidFill>
                  <a:srgbClr val="FF0000"/>
                </a:solidFill>
              </a:rPr>
              <a:t>“London expenses 2016”</a:t>
            </a:r>
            <a:r>
              <a:rPr lang="en-US" dirty="0"/>
              <a:t>. </a:t>
            </a:r>
          </a:p>
          <a:p>
            <a:r>
              <a:rPr lang="en-US" dirty="0"/>
              <a:t>To open the data in the Transform Data, </a:t>
            </a:r>
          </a:p>
          <a:p>
            <a:r>
              <a:rPr lang="en-US" dirty="0"/>
              <a:t>Remove two unwanted rows: </a:t>
            </a:r>
            <a:r>
              <a:rPr lang="en-US" dirty="0">
                <a:solidFill>
                  <a:srgbClr val="FF0000"/>
                </a:solidFill>
              </a:rPr>
              <a:t>Two Top Rows</a:t>
            </a:r>
          </a:p>
          <a:p>
            <a:r>
              <a:rPr lang="en-US" dirty="0"/>
              <a:t>Use</a:t>
            </a:r>
            <a:r>
              <a:rPr lang="en-US" dirty="0">
                <a:solidFill>
                  <a:srgbClr val="FF0000"/>
                </a:solidFill>
              </a:rPr>
              <a:t> First Row as Headers</a:t>
            </a:r>
            <a:endParaRPr lang="en-Z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10596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7DC1F-9F55-4959-8B2B-BF1B04D9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The Replace Values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7DE78-BB15-40BE-96FF-F1CAC058D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62779" cy="4351338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Replace Values </a:t>
            </a:r>
            <a:r>
              <a:rPr lang="en-US" dirty="0"/>
              <a:t>by Right-clicking on the column heading</a:t>
            </a:r>
          </a:p>
          <a:p>
            <a:r>
              <a:rPr lang="en-US" dirty="0"/>
              <a:t>Replace the Pound sign </a:t>
            </a:r>
            <a:r>
              <a:rPr lang="en-US" dirty="0">
                <a:solidFill>
                  <a:srgbClr val="FF0000"/>
                </a:solidFill>
              </a:rPr>
              <a:t>£</a:t>
            </a:r>
            <a:r>
              <a:rPr lang="en-US" dirty="0"/>
              <a:t> followed by a </a:t>
            </a:r>
            <a:r>
              <a:rPr lang="en-US" dirty="0">
                <a:solidFill>
                  <a:srgbClr val="FF0000"/>
                </a:solidFill>
              </a:rPr>
              <a:t>space</a:t>
            </a:r>
            <a:r>
              <a:rPr lang="en-US" dirty="0"/>
              <a:t>; with nothing.</a:t>
            </a:r>
            <a:endParaRPr lang="en-ZA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AD4876-00C2-443F-B0A7-9E8946BCE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2350" y="1353251"/>
            <a:ext cx="7686431" cy="324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1675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67DB9-D5EE-4C12-9B18-82BAB934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Errors and Replace Errors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8CBD6-0E2D-47B2-8165-919E630B3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112363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Convert the data type of the </a:t>
            </a:r>
            <a:r>
              <a:rPr lang="en-US" i="1" dirty="0"/>
              <a:t>Amount</a:t>
            </a:r>
            <a:r>
              <a:rPr lang="en-US" dirty="0"/>
              <a:t> column to currency (fixed decimal number), knowing that any text values will generate an error.</a:t>
            </a:r>
          </a:p>
          <a:p>
            <a:r>
              <a:rPr lang="en-US" dirty="0"/>
              <a:t>Use the </a:t>
            </a:r>
            <a:r>
              <a:rPr lang="en-US" dirty="0">
                <a:solidFill>
                  <a:srgbClr val="FF0000"/>
                </a:solidFill>
              </a:rPr>
              <a:t>Remove Errors </a:t>
            </a:r>
            <a:r>
              <a:rPr lang="en-US" dirty="0"/>
              <a:t>step to remove these rows</a:t>
            </a:r>
          </a:p>
          <a:p>
            <a:r>
              <a:rPr lang="en-US" dirty="0">
                <a:solidFill>
                  <a:srgbClr val="FF0000"/>
                </a:solidFill>
              </a:rPr>
              <a:t>Replace Errors </a:t>
            </a:r>
            <a:r>
              <a:rPr lang="en-US" dirty="0"/>
              <a:t>is more flexible.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CBD230-3FAD-4AFF-BCF9-6D27AAC8D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710" y="1716110"/>
            <a:ext cx="7808347" cy="418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891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C0230-B4A8-4AF0-B0DF-DA0B3D99C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Errors and Replace Errors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D2B1E-41F5-4848-B0DE-43DACEACD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15105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Perform one more </a:t>
            </a:r>
            <a:r>
              <a:rPr lang="en-US" dirty="0">
                <a:solidFill>
                  <a:srgbClr val="FF0000"/>
                </a:solidFill>
              </a:rPr>
              <a:t>Replace Values </a:t>
            </a:r>
            <a:r>
              <a:rPr lang="en-US" dirty="0"/>
              <a:t>operation. </a:t>
            </a:r>
          </a:p>
          <a:p>
            <a:r>
              <a:rPr lang="en-US" dirty="0"/>
              <a:t>Click the filter drop down on the right of the Category column heading.</a:t>
            </a:r>
          </a:p>
          <a:p>
            <a:r>
              <a:rPr lang="en-US" dirty="0"/>
              <a:t>The word “miscellaneous” is abbreviated, </a:t>
            </a:r>
          </a:p>
          <a:p>
            <a:r>
              <a:rPr lang="en-US" dirty="0"/>
              <a:t>Perform, a straightforward Replace Values step, using </a:t>
            </a:r>
            <a:r>
              <a:rPr lang="en-US" dirty="0">
                <a:solidFill>
                  <a:srgbClr val="FF0000"/>
                </a:solidFill>
              </a:rPr>
              <a:t>“Misc.” </a:t>
            </a:r>
            <a:r>
              <a:rPr lang="en-US" dirty="0"/>
              <a:t>as the Value to find, and </a:t>
            </a:r>
            <a:r>
              <a:rPr lang="en-US" dirty="0">
                <a:solidFill>
                  <a:srgbClr val="FF0000"/>
                </a:solidFill>
              </a:rPr>
              <a:t>“Miscellaneous” </a:t>
            </a:r>
            <a:r>
              <a:rPr lang="en-US" dirty="0"/>
              <a:t>as the Replace with value.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50FB1D-EF7B-481B-86C3-92B799EB3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9251" y="2116817"/>
            <a:ext cx="6808619" cy="283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3464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6B64A-FE26-4561-92D2-298ACA73F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The Fill Down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568DE-2069-4881-B311-BC800D46F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0748" cy="4351338"/>
          </a:xfrm>
        </p:spPr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Fill Down</a:t>
            </a:r>
            <a:r>
              <a:rPr lang="en-US" dirty="0"/>
              <a:t>; is a command designed to correct a problem encountered when connecting to data which is, in reality, is a report generated by another system.</a:t>
            </a:r>
          </a:p>
          <a:p>
            <a:r>
              <a:rPr lang="en-US" dirty="0">
                <a:solidFill>
                  <a:srgbClr val="FF0000"/>
                </a:solidFill>
              </a:rPr>
              <a:t>Fill Down </a:t>
            </a:r>
            <a:r>
              <a:rPr lang="en-US" dirty="0"/>
              <a:t>is more commonly used than </a:t>
            </a:r>
            <a:r>
              <a:rPr lang="en-US" dirty="0">
                <a:solidFill>
                  <a:srgbClr val="FF0000"/>
                </a:solidFill>
              </a:rPr>
              <a:t>Fill Up</a:t>
            </a:r>
            <a:r>
              <a:rPr lang="en-US" dirty="0"/>
              <a:t>; but once you have used Fill Down, you can see exactly how Fill Up would work.</a:t>
            </a:r>
          </a:p>
          <a:p>
            <a:r>
              <a:rPr lang="en-US" dirty="0"/>
              <a:t>Fill Down/Up fills null cells with some values at the top or bottom.</a:t>
            </a:r>
          </a:p>
          <a:p>
            <a:r>
              <a:rPr lang="en-US" dirty="0"/>
              <a:t>Before the Fill Down command can be used, first replace the blanks with nulls.</a:t>
            </a:r>
          </a:p>
          <a:p>
            <a:r>
              <a:rPr lang="en-US" dirty="0"/>
              <a:t>Leave </a:t>
            </a:r>
            <a:r>
              <a:rPr lang="en-US" dirty="0">
                <a:solidFill>
                  <a:srgbClr val="FF0000"/>
                </a:solidFill>
              </a:rPr>
              <a:t>Value to Find </a:t>
            </a:r>
            <a:r>
              <a:rPr lang="en-US" dirty="0"/>
              <a:t>blank and type “null” in </a:t>
            </a:r>
            <a:r>
              <a:rPr lang="en-US" dirty="0">
                <a:solidFill>
                  <a:srgbClr val="FF0000"/>
                </a:solidFill>
              </a:rPr>
              <a:t>Replace with</a:t>
            </a:r>
            <a:r>
              <a:rPr lang="en-US" dirty="0"/>
              <a:t>.</a:t>
            </a:r>
          </a:p>
          <a:p>
            <a:r>
              <a:rPr lang="en-US" dirty="0"/>
              <a:t>Fill Down each of these sub headings and copy it down into the blank rows below; without overwrite any entry</a:t>
            </a:r>
          </a:p>
          <a:p>
            <a:r>
              <a:rPr lang="en-US" dirty="0"/>
              <a:t>After perform the Fill Down step</a:t>
            </a:r>
            <a:endParaRPr lang="en-Z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9ECFB6-47EB-45EA-91C5-60B0AE299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7861" y="1532276"/>
            <a:ext cx="6553061" cy="257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83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BC26C-D014-4289-ADBF-0D8F91E72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Errors and Replace Errors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6D8BB-3C5C-418F-9A0A-C265C318F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98794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To finish, let us change the data type of the date claimed column to date.</a:t>
            </a:r>
          </a:p>
          <a:p>
            <a:r>
              <a:rPr lang="en-US" dirty="0"/>
              <a:t>Right click on the </a:t>
            </a:r>
            <a:r>
              <a:rPr lang="en-US" i="1" dirty="0"/>
              <a:t>Date Claimed </a:t>
            </a:r>
            <a:r>
              <a:rPr lang="en-US" dirty="0"/>
              <a:t>column, the </a:t>
            </a:r>
            <a:r>
              <a:rPr lang="en-US" dirty="0">
                <a:solidFill>
                  <a:srgbClr val="FF0000"/>
                </a:solidFill>
              </a:rPr>
              <a:t>Change Type &gt; Using Locale</a:t>
            </a:r>
          </a:p>
          <a:p>
            <a:r>
              <a:rPr lang="en-US" dirty="0"/>
              <a:t>Choose </a:t>
            </a:r>
            <a:r>
              <a:rPr lang="en-US" i="1" dirty="0"/>
              <a:t>English (United Kingdom) </a:t>
            </a:r>
            <a:r>
              <a:rPr lang="en-US" dirty="0"/>
              <a:t>or any other locale that uses </a:t>
            </a:r>
            <a:r>
              <a:rPr lang="en-US" i="1" dirty="0"/>
              <a:t>dd/mm/</a:t>
            </a:r>
            <a:r>
              <a:rPr lang="en-US" i="1" dirty="0" err="1"/>
              <a:t>yyyy</a:t>
            </a:r>
            <a:r>
              <a:rPr lang="en-US" i="1" dirty="0"/>
              <a:t> </a:t>
            </a:r>
            <a:r>
              <a:rPr lang="en-US" dirty="0"/>
              <a:t>date format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754BE-570D-4B82-9C53-85AC7A73B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847" y="1690688"/>
            <a:ext cx="7598485" cy="360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802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14E60-E0B9-4478-B936-2F5E9B93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ZA" dirty="0"/>
              <a:t>Trim, Clean and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55A06-0E80-468B-8F32-0744F4B81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16045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When you are connecting to data, it is almost always the case that you need to make modifications to the data as it comes in and this is where the </a:t>
            </a:r>
            <a:r>
              <a:rPr lang="en-US" b="1" dirty="0"/>
              <a:t>Query Editor</a:t>
            </a:r>
            <a:r>
              <a:rPr lang="en-US" dirty="0"/>
              <a:t> becomes very useful. </a:t>
            </a:r>
          </a:p>
          <a:p>
            <a:r>
              <a:rPr lang="en-US" dirty="0"/>
              <a:t>In Power BI Desktop, let us </a:t>
            </a:r>
            <a:r>
              <a:rPr lang="en-US" dirty="0">
                <a:solidFill>
                  <a:srgbClr val="FF0000"/>
                </a:solidFill>
              </a:rPr>
              <a:t>Home &gt; Get Data &gt; Text/CSV</a:t>
            </a:r>
            <a:r>
              <a:rPr lang="en-US" dirty="0"/>
              <a:t>. In sub-folder “02-Trim Clean and Case”, bring in the file Trim-and-clean.csv. </a:t>
            </a:r>
          </a:p>
          <a:p>
            <a:r>
              <a:rPr lang="en-US" dirty="0"/>
              <a:t>Then, to work in the Query Editor, click on Edit (or Transform).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DD6777-3C74-42EE-BA0A-D41D6ECC1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245" y="1713937"/>
            <a:ext cx="7511511" cy="422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378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642DD-1F66-4C44-94B2-205FA942D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977" y="26733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Unpivot Columns 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937015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F538E-9C64-461F-8DC8-4835636EE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The Unpivot Columns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8E075-3D4A-4FC2-95B8-03E0F833C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69311" cy="4351338"/>
          </a:xfrm>
        </p:spPr>
        <p:txBody>
          <a:bodyPr>
            <a:normAutofit fontScale="77500" lnSpcReduction="20000"/>
          </a:bodyPr>
          <a:lstStyle/>
          <a:p>
            <a:r>
              <a:rPr lang="en-ZA" dirty="0"/>
              <a:t>What is Pivoted Data?</a:t>
            </a:r>
          </a:p>
          <a:p>
            <a:r>
              <a:rPr lang="en-US" dirty="0"/>
              <a:t>Power BI allows you to connect to lots of different data sources;</a:t>
            </a:r>
          </a:p>
          <a:p>
            <a:r>
              <a:rPr lang="en-US" dirty="0"/>
              <a:t>It is inevitable that, from time to time, the data source to which you are connecting is going to be a report generated by another system.</a:t>
            </a:r>
          </a:p>
          <a:p>
            <a:r>
              <a:rPr lang="en-US" dirty="0"/>
              <a:t>One of the attributes that reports sometimes contain is pivoting, which is where the members of a category have been separated out into columns</a:t>
            </a:r>
          </a:p>
          <a:p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3788F5-936A-4D7E-AD0F-DFBB1DEFA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208" y="1414299"/>
            <a:ext cx="7356375" cy="35571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6DC67B-1CF4-4F37-AB0C-3288CB8204CF}"/>
              </a:ext>
            </a:extLst>
          </p:cNvPr>
          <p:cNvSpPr txBox="1"/>
          <p:nvPr/>
        </p:nvSpPr>
        <p:spPr>
          <a:xfrm>
            <a:off x="7135428" y="4924040"/>
            <a:ext cx="26122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dirty="0">
                <a:solidFill>
                  <a:srgbClr val="FF0000"/>
                </a:solidFill>
              </a:rPr>
              <a:t>example using Excel data</a:t>
            </a:r>
          </a:p>
        </p:txBody>
      </p:sp>
    </p:spTree>
    <p:extLst>
      <p:ext uri="{BB962C8B-B14F-4D97-AF65-F5344CB8AC3E}">
        <p14:creationId xmlns:p14="http://schemas.microsoft.com/office/powerpoint/2010/main" val="19633994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E09F-945A-4422-A9A3-FC715BC1D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The Unpivot Columns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097B6-3935-45C7-B3F2-8F7585CCF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Pivot Table based on that source data contains Category arranged in rows; Month arranged in columns and the value which we are </a:t>
            </a:r>
            <a:r>
              <a:rPr lang="en-US" sz="1800" dirty="0" err="1"/>
              <a:t>analysing</a:t>
            </a:r>
            <a:r>
              <a:rPr lang="en-US" sz="1800" dirty="0"/>
              <a:t> is Amount Reimbursed.</a:t>
            </a:r>
          </a:p>
          <a:p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E594D9-466D-4617-B261-8F6B8DEBC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949" y="2485748"/>
            <a:ext cx="10689494" cy="369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673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E7D5-CB79-4C64-B61A-DF06436DD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The Unpivot Columns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CF398-D69D-4AE7-A599-AA618E36F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Import the raw data into Power BI, since this will give us the maximum amount of flexibility. </a:t>
            </a:r>
          </a:p>
          <a:p>
            <a:r>
              <a:rPr lang="en-US" dirty="0"/>
              <a:t>You cannot import data directly from an Excel pivot table into Power BI. </a:t>
            </a:r>
          </a:p>
          <a:p>
            <a:r>
              <a:rPr lang="en-US" dirty="0"/>
              <a:t>Whenever you connect to a report with this feature, Power BI’s Unpivot command will reverse the pivoting and reduce the separate columns down to two columns: one, containing a description; and, the other, a value. </a:t>
            </a:r>
          </a:p>
          <a:p>
            <a:r>
              <a:rPr lang="en-US" dirty="0"/>
              <a:t>The entries which were headings in the report will become entries within the description column and as many extra rows as necessary will be generated.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18578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4169F-FC21-4B40-A105-798F6EE65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Importing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2079A-BB1C-4042-AFF3-06730D431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Go into Power BI and look at an example.</a:t>
            </a:r>
          </a:p>
          <a:p>
            <a:r>
              <a:rPr lang="en-US" dirty="0"/>
              <a:t>Get Data from an Excel file; so, in folder “Unpivot Columns”, </a:t>
            </a:r>
            <a:r>
              <a:rPr lang="en-US" dirty="0">
                <a:solidFill>
                  <a:srgbClr val="FF0000"/>
                </a:solidFill>
              </a:rPr>
              <a:t>Unpivot.xlsx.</a:t>
            </a:r>
          </a:p>
          <a:p>
            <a:r>
              <a:rPr lang="en-US" dirty="0"/>
              <a:t>The file contains a Table; as well as the worksheet which houses the Table,</a:t>
            </a:r>
          </a:p>
          <a:p>
            <a:r>
              <a:rPr lang="en-US" dirty="0"/>
              <a:t>Open the Transform data</a:t>
            </a:r>
          </a:p>
          <a:p>
            <a:r>
              <a:rPr lang="en-US" dirty="0"/>
              <a:t>We have a list of restaurants with the ratings assigned to them by our clients</a:t>
            </a:r>
          </a:p>
          <a:p>
            <a:r>
              <a:rPr lang="en-US" dirty="0"/>
              <a:t>The ratings are arranged into categories; however, these categories have been split into separate columns. </a:t>
            </a:r>
          </a:p>
        </p:txBody>
      </p:sp>
    </p:spTree>
    <p:extLst>
      <p:ext uri="{BB962C8B-B14F-4D97-AF65-F5344CB8AC3E}">
        <p14:creationId xmlns:p14="http://schemas.microsoft.com/office/powerpoint/2010/main" val="26485743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EC7D8-48BA-45E0-9620-449B1DE30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Using Unpivot Other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CDEEC-E732-4BC4-88B0-2BE4D7F97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9625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Select the columns you want to unpivot, or, if the columns you wish to unpivot are in the minority, it may be quicker to select the other columns;</a:t>
            </a:r>
          </a:p>
          <a:p>
            <a:r>
              <a:rPr lang="en-US" dirty="0">
                <a:solidFill>
                  <a:srgbClr val="FF0000"/>
                </a:solidFill>
              </a:rPr>
              <a:t>“Restaurant” </a:t>
            </a:r>
            <a:r>
              <a:rPr lang="en-US" dirty="0"/>
              <a:t>and </a:t>
            </a:r>
            <a:r>
              <a:rPr lang="en-US" dirty="0">
                <a:solidFill>
                  <a:srgbClr val="FF0000"/>
                </a:solidFill>
              </a:rPr>
              <a:t>“Date” </a:t>
            </a:r>
            <a:r>
              <a:rPr lang="en-US" dirty="0"/>
              <a:t>are the only two columns which we do not want to unpivot;</a:t>
            </a:r>
          </a:p>
          <a:p>
            <a:r>
              <a:rPr lang="en-US" dirty="0"/>
              <a:t>All the other columns relate to the appraisal. </a:t>
            </a:r>
          </a:p>
          <a:p>
            <a:r>
              <a:rPr lang="en-US" dirty="0"/>
              <a:t>We can find unpivot by Right-clicking or going into the Transform Tab, where we have the two features</a:t>
            </a:r>
          </a:p>
          <a:p>
            <a:r>
              <a:rPr lang="en-US" dirty="0"/>
              <a:t>Unpivot Columns and Unpivot other Columns, which is what we need on this occasion.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6D52ED-C29E-43D8-9B06-AFD2376B4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895" y="1690688"/>
            <a:ext cx="6826124" cy="346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9630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D58F8-86EC-41F7-BBDD-5D649AF6B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Using Unpivot Other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1B7CD-BBEC-45A7-8C95-F45830CD9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295" y="1861135"/>
            <a:ext cx="4106662" cy="4557419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When you unpivot columns, you end up with two columns, named “</a:t>
            </a:r>
            <a:r>
              <a:rPr lang="en-US" dirty="0">
                <a:solidFill>
                  <a:srgbClr val="FF0000"/>
                </a:solidFill>
              </a:rPr>
              <a:t>Attributes</a:t>
            </a:r>
            <a:r>
              <a:rPr lang="en-US" dirty="0"/>
              <a:t>” and </a:t>
            </a:r>
            <a:r>
              <a:rPr lang="en-US" dirty="0">
                <a:solidFill>
                  <a:srgbClr val="FF0000"/>
                </a:solidFill>
              </a:rPr>
              <a:t>“Values”.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“Attribute” </a:t>
            </a:r>
            <a:r>
              <a:rPr lang="en-US" dirty="0"/>
              <a:t>column contains the original column headings, while the </a:t>
            </a:r>
            <a:r>
              <a:rPr lang="en-US" dirty="0">
                <a:solidFill>
                  <a:srgbClr val="FF0000"/>
                </a:solidFill>
              </a:rPr>
              <a:t>“Values” </a:t>
            </a:r>
            <a:r>
              <a:rPr lang="en-US" dirty="0"/>
              <a:t>column contains the entries which were underneath each of those headings. </a:t>
            </a:r>
          </a:p>
          <a:p>
            <a:r>
              <a:rPr lang="en-US" dirty="0"/>
              <a:t>The Query Editor automatically marries everything up for you, creating as many extra rows as necessary.</a:t>
            </a:r>
          </a:p>
          <a:p>
            <a:r>
              <a:rPr lang="en-US" dirty="0"/>
              <a:t>Final step is to rename these two resulting columns; so, replace</a:t>
            </a:r>
          </a:p>
          <a:p>
            <a:r>
              <a:rPr lang="en-US" dirty="0">
                <a:solidFill>
                  <a:srgbClr val="FF0000"/>
                </a:solidFill>
              </a:rPr>
              <a:t>“Attribute” </a:t>
            </a:r>
            <a:r>
              <a:rPr lang="en-US" dirty="0"/>
              <a:t>with </a:t>
            </a:r>
            <a:r>
              <a:rPr lang="en-US" dirty="0">
                <a:solidFill>
                  <a:srgbClr val="FF0000"/>
                </a:solidFill>
              </a:rPr>
              <a:t>“Category” </a:t>
            </a:r>
            <a:r>
              <a:rPr lang="en-US" dirty="0"/>
              <a:t>and </a:t>
            </a:r>
            <a:r>
              <a:rPr lang="en-US" dirty="0">
                <a:solidFill>
                  <a:srgbClr val="FF0000"/>
                </a:solidFill>
              </a:rPr>
              <a:t>“Values” </a:t>
            </a:r>
            <a:r>
              <a:rPr lang="en-US" dirty="0"/>
              <a:t>with </a:t>
            </a:r>
            <a:r>
              <a:rPr lang="en-US" dirty="0">
                <a:solidFill>
                  <a:srgbClr val="FF0000"/>
                </a:solidFill>
              </a:rPr>
              <a:t>“Rating”. </a:t>
            </a:r>
          </a:p>
          <a:p>
            <a:r>
              <a:rPr lang="en-US" dirty="0"/>
              <a:t>Perform one final check by ensuring that the change type step has done a good job.</a:t>
            </a:r>
          </a:p>
          <a:p>
            <a:r>
              <a:rPr lang="en-ZA" dirty="0"/>
              <a:t>click Close &amp; Apply.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0D11A0-D394-4C45-8D80-77ACDDCD9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957" y="1809869"/>
            <a:ext cx="7552575" cy="240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2851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FC776-2A05-46AB-806B-5CDAF7F91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Bar Chart Visual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9CDC5-C25F-4A04-833C-01C76DBE1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11353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Create a visual to highlight the popularity of our individual restaurants.</a:t>
            </a:r>
          </a:p>
          <a:p>
            <a:r>
              <a:rPr lang="en-US" dirty="0"/>
              <a:t>Bar charts are good for these comparisons; </a:t>
            </a:r>
          </a:p>
          <a:p>
            <a:r>
              <a:rPr lang="en-US" dirty="0"/>
              <a:t>Activate the restaurant (axis) and the rating (value) columns. </a:t>
            </a:r>
          </a:p>
          <a:p>
            <a:r>
              <a:rPr lang="en-US" dirty="0"/>
              <a:t>Highlight the popularity, we can sort by rating by clicking on the three dots in the top right of the visual.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12817B-E9A6-4319-8ACA-55EFCEB45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3320" y="1825624"/>
            <a:ext cx="6814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643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48C5C-3D7A-48EB-BD1C-B7A640B01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Bar Chart Visual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A2961-063C-4418-8640-A436C5D5B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721746" cy="4351338"/>
          </a:xfrm>
        </p:spPr>
        <p:txBody>
          <a:bodyPr/>
          <a:lstStyle/>
          <a:p>
            <a:r>
              <a:rPr lang="en-US" dirty="0"/>
              <a:t>Aggregation for any numeric field is always Sum; </a:t>
            </a:r>
          </a:p>
          <a:p>
            <a:r>
              <a:rPr lang="en-US" dirty="0"/>
              <a:t>But, here, change it to Average by clicking the arrow to the right of </a:t>
            </a:r>
            <a:r>
              <a:rPr lang="en-US" i="1" dirty="0"/>
              <a:t>Rating</a:t>
            </a:r>
            <a:r>
              <a:rPr lang="en-US" dirty="0"/>
              <a:t>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CAB43B-2232-4327-9D6E-0E95A3CB0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945" y="1999382"/>
            <a:ext cx="8471479" cy="243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8129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ABBF1-C2DB-425E-9CD6-FB42648E1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Bar Chart Visual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D42C5-21EB-4B91-AA97-CF585743CB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19726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Tidy up. by Highlight the field rating, then, in </a:t>
            </a:r>
            <a:r>
              <a:rPr lang="en-US" dirty="0">
                <a:solidFill>
                  <a:srgbClr val="FF0000"/>
                </a:solidFill>
              </a:rPr>
              <a:t>Modelling Tab</a:t>
            </a:r>
            <a:r>
              <a:rPr lang="en-US" dirty="0"/>
              <a:t>, the data type is already a decimal number; so, we can simply change the number of decimal places to two.</a:t>
            </a:r>
          </a:p>
          <a:p>
            <a:r>
              <a:rPr lang="en-US" dirty="0"/>
              <a:t>Increase the text size on the two axes and on the title.</a:t>
            </a:r>
          </a:p>
          <a:p>
            <a:r>
              <a:rPr lang="en-US" dirty="0"/>
              <a:t>Change the title to “restaurant popularity”.</a:t>
            </a:r>
          </a:p>
          <a:p>
            <a:r>
              <a:rPr lang="en-ZA" dirty="0"/>
              <a:t>Create a category slicer</a:t>
            </a:r>
          </a:p>
          <a:p>
            <a:r>
              <a:rPr lang="en-US" dirty="0"/>
              <a:t>Increase the size of the text in the slicer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303939-9FCE-4E10-AA3C-0D09E217D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760" y="1922453"/>
            <a:ext cx="6939442" cy="257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56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27BE3-F131-4F65-9010-364585339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ZA" dirty="0"/>
              <a:t>Query Editor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322DB-9FD5-4CF4-951A-71E36473E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192262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If you look at the </a:t>
            </a:r>
            <a:r>
              <a:rPr lang="en-US" dirty="0">
                <a:solidFill>
                  <a:srgbClr val="FF0000"/>
                </a:solidFill>
              </a:rPr>
              <a:t>Name</a:t>
            </a:r>
            <a:r>
              <a:rPr lang="en-US" dirty="0"/>
              <a:t> column, in the imported query, you can see that we have a problem with spaces. </a:t>
            </a:r>
          </a:p>
          <a:p>
            <a:r>
              <a:rPr lang="en-US" dirty="0"/>
              <a:t>We can see that there are spaces preceding some entries; </a:t>
            </a:r>
          </a:p>
          <a:p>
            <a:r>
              <a:rPr lang="en-US" dirty="0"/>
              <a:t>Assume that there will be spaces following entries on certain rows; and also have some extra spaces between words.</a:t>
            </a:r>
            <a:endParaRPr lang="en-Z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621281-D404-4639-A7C3-1C75BD9E7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8420" y="1861984"/>
            <a:ext cx="7855998" cy="427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057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8C66D-F6FD-43E9-ABDE-DE3B46C43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Reordering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D039C-FD72-4737-87C5-0060A5FAF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connecting to data sources, reordering columns can be a useful way of improving your productivity.</a:t>
            </a:r>
          </a:p>
          <a:p>
            <a:r>
              <a:rPr lang="en-US" dirty="0"/>
              <a:t>You may want to put the most important columns on the left; or, you may want to group related or important columns together.</a:t>
            </a:r>
          </a:p>
          <a:p>
            <a:r>
              <a:rPr lang="en-US" dirty="0"/>
              <a:t>Load </a:t>
            </a:r>
            <a:r>
              <a:rPr lang="en-US" dirty="0">
                <a:solidFill>
                  <a:srgbClr val="FF0000"/>
                </a:solidFill>
              </a:rPr>
              <a:t>“All Patient Data.xlsx”.</a:t>
            </a:r>
          </a:p>
          <a:p>
            <a:r>
              <a:rPr lang="en-US" dirty="0"/>
              <a:t>This file contains a single Excel worksheet, not a Table; and one possible consequence of bringing in data from an Excel worksheet, rather than from a table, is that you often find extra blank columns are imported as part of the dataset.</a:t>
            </a:r>
          </a:p>
          <a:p>
            <a:r>
              <a:rPr lang="en-ZA" dirty="0">
                <a:solidFill>
                  <a:srgbClr val="FF0000"/>
                </a:solidFill>
              </a:rPr>
              <a:t>remove some columns</a:t>
            </a:r>
          </a:p>
          <a:p>
            <a:r>
              <a:rPr lang="en-ZA" dirty="0">
                <a:solidFill>
                  <a:srgbClr val="FF0000"/>
                </a:solidFill>
              </a:rPr>
              <a:t>Transform the data</a:t>
            </a:r>
          </a:p>
        </p:txBody>
      </p:sp>
    </p:spTree>
    <p:extLst>
      <p:ext uri="{BB962C8B-B14F-4D97-AF65-F5344CB8AC3E}">
        <p14:creationId xmlns:p14="http://schemas.microsoft.com/office/powerpoint/2010/main" val="36915118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42026-1816-4368-9035-2114A8FBA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Reordering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6FC41-F6D7-4B82-B97D-79F879E35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If you want to stop the editor from automatically inserting the </a:t>
            </a:r>
            <a:r>
              <a:rPr lang="en-US" dirty="0">
                <a:solidFill>
                  <a:srgbClr val="FF0000"/>
                </a:solidFill>
              </a:rPr>
              <a:t>Changed Type steps</a:t>
            </a:r>
            <a:r>
              <a:rPr lang="en-US" dirty="0"/>
              <a:t>, </a:t>
            </a:r>
          </a:p>
          <a:p>
            <a:r>
              <a:rPr lang="en-US" dirty="0"/>
              <a:t>go into </a:t>
            </a:r>
            <a:r>
              <a:rPr lang="en-US" dirty="0">
                <a:solidFill>
                  <a:srgbClr val="FF0000"/>
                </a:solidFill>
              </a:rPr>
              <a:t>File &gt; Options &gt; Options </a:t>
            </a:r>
            <a:r>
              <a:rPr lang="en-US" dirty="0"/>
              <a:t>and </a:t>
            </a:r>
            <a:r>
              <a:rPr lang="en-US" dirty="0">
                <a:solidFill>
                  <a:srgbClr val="FF0000"/>
                </a:solidFill>
              </a:rPr>
              <a:t>Settings; </a:t>
            </a:r>
            <a:r>
              <a:rPr lang="en-US" dirty="0"/>
              <a:t>then, in the </a:t>
            </a:r>
            <a:r>
              <a:rPr lang="en-US" dirty="0">
                <a:solidFill>
                  <a:srgbClr val="FF0000"/>
                </a:solidFill>
              </a:rPr>
              <a:t>CURRENT FILE section</a:t>
            </a:r>
            <a:r>
              <a:rPr lang="en-US" dirty="0"/>
              <a:t>, click </a:t>
            </a:r>
            <a:r>
              <a:rPr lang="en-US" dirty="0">
                <a:solidFill>
                  <a:srgbClr val="FF0000"/>
                </a:solidFill>
              </a:rPr>
              <a:t>Data Load </a:t>
            </a:r>
            <a:r>
              <a:rPr lang="en-US" dirty="0"/>
              <a:t>and switch off the option </a:t>
            </a:r>
            <a:r>
              <a:rPr lang="en-US" dirty="0">
                <a:solidFill>
                  <a:srgbClr val="FF0000"/>
                </a:solidFill>
              </a:rPr>
              <a:t>Automatically detect colum</a:t>
            </a:r>
            <a:r>
              <a:rPr lang="en-US" dirty="0"/>
              <a:t>n types and headers for unstructured sources.</a:t>
            </a:r>
          </a:p>
          <a:p>
            <a:r>
              <a:rPr lang="en-US" dirty="0"/>
              <a:t>Begin with column removal. </a:t>
            </a:r>
          </a:p>
          <a:p>
            <a:r>
              <a:rPr lang="en-US" dirty="0"/>
              <a:t>Scroll across to the right to the extra, unwanted columns which have been imported. </a:t>
            </a:r>
          </a:p>
          <a:p>
            <a:r>
              <a:rPr lang="en-US" dirty="0">
                <a:solidFill>
                  <a:srgbClr val="FF0000"/>
                </a:solidFill>
              </a:rPr>
              <a:t>Click and Shift-click </a:t>
            </a:r>
            <a:r>
              <a:rPr lang="en-US" dirty="0"/>
              <a:t>on the first and last column headers, respectively; then, you can either Right-click, or, in the Home Tab, choose</a:t>
            </a:r>
          </a:p>
          <a:p>
            <a:r>
              <a:rPr lang="en-US" dirty="0">
                <a:solidFill>
                  <a:srgbClr val="FF0000"/>
                </a:solidFill>
              </a:rPr>
              <a:t>Remove Columns</a:t>
            </a:r>
            <a:r>
              <a:rPr lang="en-US" dirty="0"/>
              <a:t>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B9FFBD-142A-4FBD-91E1-2EFBC6AB0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751" y="1825625"/>
            <a:ext cx="6265143" cy="199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0603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628E6-FC7E-45A3-9F6E-C7CC36E4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Moving Columns by Dragging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72D0C-137B-4D59-9A70-576A62521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main techniques for reordering columns available, </a:t>
            </a:r>
          </a:p>
          <a:p>
            <a:r>
              <a:rPr lang="en-US" dirty="0"/>
              <a:t>The first is to move one or more selected columns to a specific position, this is done simply by dragging left or right. Thus, if we want to move the </a:t>
            </a:r>
            <a:r>
              <a:rPr lang="en-US" i="1" dirty="0"/>
              <a:t>Blood Type </a:t>
            </a:r>
            <a:r>
              <a:rPr lang="en-US" dirty="0"/>
              <a:t>column after the </a:t>
            </a:r>
            <a:r>
              <a:rPr lang="en-US" i="1" dirty="0"/>
              <a:t>Weight</a:t>
            </a:r>
            <a:r>
              <a:rPr lang="en-US" dirty="0"/>
              <a:t> and </a:t>
            </a:r>
            <a:r>
              <a:rPr lang="en-US" i="1" dirty="0"/>
              <a:t>Height</a:t>
            </a:r>
            <a:r>
              <a:rPr lang="en-US" dirty="0"/>
              <a:t> columns, we simply select that column, click on the heading and drag left or right.</a:t>
            </a:r>
          </a:p>
          <a:p>
            <a:r>
              <a:rPr lang="en-US" dirty="0"/>
              <a:t>A bold vertical bar will indicate the new position of the column as you drag.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0180943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EAF51-A35A-465C-AD55-33E71A9A7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Columns Relative to Other Columns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9F773-174A-4085-950A-383746848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0243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second technique is to move one or more columns relative to the other columns.</a:t>
            </a:r>
          </a:p>
          <a:p>
            <a:r>
              <a:rPr lang="en-US" dirty="0"/>
              <a:t>if we want to treat Email as the key column and, therefore, to be the first column, we can simply highlight the column; and then, either Right-click and select Move, and choose one of the options for moving the column. </a:t>
            </a:r>
          </a:p>
          <a:p>
            <a:r>
              <a:rPr lang="en-US" dirty="0"/>
              <a:t>We can either move it one place to the </a:t>
            </a:r>
            <a:r>
              <a:rPr lang="en-US" dirty="0">
                <a:solidFill>
                  <a:srgbClr val="FF0000"/>
                </a:solidFill>
              </a:rPr>
              <a:t>left, </a:t>
            </a:r>
            <a:r>
              <a:rPr lang="en-US" dirty="0"/>
              <a:t>one place to the </a:t>
            </a:r>
            <a:r>
              <a:rPr lang="en-US" dirty="0">
                <a:solidFill>
                  <a:srgbClr val="FF0000"/>
                </a:solidFill>
              </a:rPr>
              <a:t>right, </a:t>
            </a:r>
            <a:r>
              <a:rPr lang="en-US" dirty="0"/>
              <a:t>to the very </a:t>
            </a:r>
            <a:r>
              <a:rPr lang="en-US" dirty="0">
                <a:solidFill>
                  <a:srgbClr val="FF0000"/>
                </a:solidFill>
              </a:rPr>
              <a:t>beginning, </a:t>
            </a:r>
            <a:r>
              <a:rPr lang="en-US" dirty="0"/>
              <a:t>or to the very </a:t>
            </a:r>
            <a:r>
              <a:rPr lang="en-US" dirty="0">
                <a:solidFill>
                  <a:srgbClr val="FF0000"/>
                </a:solidFill>
              </a:rPr>
              <a:t>end</a:t>
            </a:r>
            <a:r>
              <a:rPr lang="en-US" dirty="0"/>
              <a:t>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72CF0A-ED88-4B83-A336-26CA42212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949" y="1825625"/>
            <a:ext cx="603214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4231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1E4F4-9160-4890-9157-89A14BD5C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Creating Custom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30293-6DCA-44B7-9644-5A774DDFB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working with tables that have a lot of columns, you can always close the navigation pane by clicking on its minimize button.</a:t>
            </a:r>
          </a:p>
          <a:p>
            <a:r>
              <a:rPr lang="en-US" dirty="0"/>
              <a:t>The two columns we will be creating will be a </a:t>
            </a:r>
            <a:r>
              <a:rPr lang="en-US" i="1" dirty="0"/>
              <a:t>Height</a:t>
            </a:r>
            <a:r>
              <a:rPr lang="en-US" dirty="0"/>
              <a:t> in Inches column and a Body Mass Index (or </a:t>
            </a:r>
            <a:r>
              <a:rPr lang="en-US" i="1" dirty="0"/>
              <a:t>BMI</a:t>
            </a:r>
            <a:r>
              <a:rPr lang="en-US" dirty="0"/>
              <a:t>) column. </a:t>
            </a:r>
          </a:p>
          <a:p>
            <a:r>
              <a:rPr lang="en-US" dirty="0"/>
              <a:t>The (imperial) BMI can be calculated from the weight in pounds and the height in inches.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3417468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F59A0-BC29-4452-8CCC-C9756908D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Creating Custom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B68F8-DF43-4E4A-8C30-D7A4FA6AF45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Currently, </a:t>
            </a:r>
            <a:r>
              <a:rPr lang="en-US" i="1" dirty="0"/>
              <a:t>Height</a:t>
            </a:r>
            <a:r>
              <a:rPr lang="en-US" dirty="0"/>
              <a:t> is a text column containing both feet and inches; e.g., 5’11".</a:t>
            </a:r>
          </a:p>
          <a:p>
            <a:r>
              <a:rPr lang="en-US" dirty="0"/>
              <a:t>So, for analysis purposes we could not use this column. </a:t>
            </a:r>
          </a:p>
          <a:p>
            <a:r>
              <a:rPr lang="en-US" dirty="0"/>
              <a:t>We will create a new Height column, containing just inches, which can then be converted to a numeric data type.</a:t>
            </a:r>
            <a:endParaRPr lang="en-ZA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98DC53-73D9-48E6-90C2-A07E61D0F4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76622" y="2294843"/>
            <a:ext cx="4172755" cy="3412901"/>
          </a:xfrm>
        </p:spPr>
      </p:pic>
    </p:spTree>
    <p:extLst>
      <p:ext uri="{BB962C8B-B14F-4D97-AF65-F5344CB8AC3E}">
        <p14:creationId xmlns:p14="http://schemas.microsoft.com/office/powerpoint/2010/main" val="8587710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F59A0-BC29-4452-8CCC-C9756908D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Using Split by Delimiter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B68F8-DF43-4E4A-8C30-D7A4FA6AF45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M language can allow you to create a column and just enter a formula</a:t>
            </a:r>
          </a:p>
          <a:p>
            <a:r>
              <a:rPr lang="en-US" dirty="0"/>
              <a:t>The first step we will use is to split the Height column, using apostrophe as the delimiter.</a:t>
            </a:r>
          </a:p>
          <a:p>
            <a:r>
              <a:rPr lang="en-US" dirty="0"/>
              <a:t>To do this, we highlight the column, Right-click and choose </a:t>
            </a:r>
            <a:r>
              <a:rPr lang="en-US" b="1" dirty="0">
                <a:solidFill>
                  <a:srgbClr val="FF0000"/>
                </a:solidFill>
              </a:rPr>
              <a:t>Split Column </a:t>
            </a:r>
            <a:r>
              <a:rPr lang="en-US" dirty="0"/>
              <a:t>&gt; </a:t>
            </a:r>
            <a:r>
              <a:rPr lang="en-US" b="1" dirty="0">
                <a:solidFill>
                  <a:srgbClr val="FF0000"/>
                </a:solidFill>
              </a:rPr>
              <a:t>by Delimiter </a:t>
            </a:r>
            <a:r>
              <a:rPr lang="en-US" dirty="0"/>
              <a:t>and specify the delimiter which will be </a:t>
            </a:r>
            <a:r>
              <a:rPr lang="en-US" b="1" dirty="0"/>
              <a:t>Custom</a:t>
            </a:r>
            <a:r>
              <a:rPr lang="en-US" dirty="0"/>
              <a:t>, then apostrophe.</a:t>
            </a:r>
          </a:p>
          <a:p>
            <a:r>
              <a:rPr lang="en-US" dirty="0"/>
              <a:t>We are using </a:t>
            </a:r>
            <a:r>
              <a:rPr lang="en-US" dirty="0">
                <a:solidFill>
                  <a:srgbClr val="FF0000"/>
                </a:solidFill>
              </a:rPr>
              <a:t>Split at left most delimiter</a:t>
            </a:r>
            <a:r>
              <a:rPr lang="en-US" dirty="0"/>
              <a:t>; however, this should have no impact on the result, as there will only be one occurrence in each entry.</a:t>
            </a:r>
            <a:endParaRPr lang="en-ZA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4E974D7-4483-4ACE-88D1-58657BE700C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2" y="2038350"/>
            <a:ext cx="5616550" cy="3643711"/>
          </a:xfrm>
        </p:spPr>
      </p:pic>
    </p:spTree>
    <p:extLst>
      <p:ext uri="{BB962C8B-B14F-4D97-AF65-F5344CB8AC3E}">
        <p14:creationId xmlns:p14="http://schemas.microsoft.com/office/powerpoint/2010/main" val="38608443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F59A0-BC29-4452-8CCC-C9756908D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Using Split by Delimiter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B68F8-DF43-4E4A-8C30-D7A4FA6AF45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</a:t>
            </a:r>
            <a:r>
              <a:rPr lang="en-US" b="1" dirty="0"/>
              <a:t>Advanced</a:t>
            </a:r>
            <a:r>
              <a:rPr lang="en-US" dirty="0"/>
              <a:t> options you will also notice an option to specify the quote character.</a:t>
            </a:r>
          </a:p>
          <a:p>
            <a:r>
              <a:rPr lang="en-US" dirty="0"/>
              <a:t>By coincidence, the quote character is the same as the symbol for inches; so, if we simply leave </a:t>
            </a:r>
            <a:r>
              <a:rPr lang="en-US" b="1" dirty="0">
                <a:solidFill>
                  <a:srgbClr val="FF0000"/>
                </a:solidFill>
              </a:rPr>
              <a:t>Split using special character</a:t>
            </a:r>
            <a:r>
              <a:rPr lang="en-US" dirty="0"/>
              <a:t> turned on, when we click </a:t>
            </a:r>
            <a:r>
              <a:rPr lang="en-US" b="1" dirty="0"/>
              <a:t>OK</a:t>
            </a:r>
            <a:r>
              <a:rPr lang="en-US" dirty="0"/>
              <a:t>, we will up with two height columns: </a:t>
            </a:r>
            <a:r>
              <a:rPr lang="en-US" i="1" dirty="0"/>
              <a:t>Height.1</a:t>
            </a:r>
            <a:r>
              <a:rPr lang="en-US" dirty="0"/>
              <a:t> and </a:t>
            </a:r>
            <a:r>
              <a:rPr lang="en-US" i="1" dirty="0"/>
              <a:t>Height.2</a:t>
            </a:r>
            <a:r>
              <a:rPr lang="en-US" dirty="0"/>
              <a:t>; and they will both contain numeric values.</a:t>
            </a:r>
            <a:endParaRPr lang="en-ZA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4E974D7-4483-4ACE-88D1-58657BE700C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320524"/>
            <a:ext cx="5181600" cy="3361539"/>
          </a:xfrm>
        </p:spPr>
      </p:pic>
    </p:spTree>
    <p:extLst>
      <p:ext uri="{BB962C8B-B14F-4D97-AF65-F5344CB8AC3E}">
        <p14:creationId xmlns:p14="http://schemas.microsoft.com/office/powerpoint/2010/main" val="33721143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1E4F4-9160-4890-9157-89A14BD5C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Creating Custom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30293-6DCA-44B7-9644-5A774DDFB0E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Our final step will be to create a new Height column which combines the two values in </a:t>
            </a:r>
            <a:r>
              <a:rPr lang="en-US" i="1" dirty="0"/>
              <a:t>Height.1</a:t>
            </a:r>
            <a:r>
              <a:rPr lang="en-US" dirty="0"/>
              <a:t> and </a:t>
            </a:r>
            <a:r>
              <a:rPr lang="en-US" i="1" dirty="0"/>
              <a:t>Height.2</a:t>
            </a:r>
            <a:r>
              <a:rPr lang="en-US" dirty="0"/>
              <a:t>.</a:t>
            </a:r>
          </a:p>
          <a:p>
            <a:r>
              <a:rPr lang="en-US" dirty="0"/>
              <a:t>Let us name the column “Height”. </a:t>
            </a:r>
            <a:r>
              <a:rPr lang="en-US" i="1" dirty="0">
                <a:solidFill>
                  <a:srgbClr val="FF0000"/>
                </a:solidFill>
              </a:rPr>
              <a:t>(This does not cause a clash, as the original Height column no longer exists.)</a:t>
            </a:r>
          </a:p>
          <a:p>
            <a:r>
              <a:rPr lang="en-US" dirty="0"/>
              <a:t>Having created this column, </a:t>
            </a:r>
            <a:r>
              <a:rPr lang="en-US" i="1" dirty="0"/>
              <a:t>Height.1 </a:t>
            </a:r>
            <a:r>
              <a:rPr lang="en-US" dirty="0"/>
              <a:t>and </a:t>
            </a:r>
            <a:r>
              <a:rPr lang="en-US" i="1" dirty="0"/>
              <a:t>Height.2</a:t>
            </a:r>
            <a:r>
              <a:rPr lang="en-US" dirty="0"/>
              <a:t> are no longer necessary, so we can remove them.</a:t>
            </a:r>
          </a:p>
          <a:p>
            <a:endParaRPr lang="en-ZA" i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EEBE4DA-5615-4B45-92DD-621F3CFF6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31837" y="2052846"/>
            <a:ext cx="5812488" cy="3365124"/>
          </a:xfrm>
        </p:spPr>
      </p:pic>
    </p:spTree>
    <p:extLst>
      <p:ext uri="{BB962C8B-B14F-4D97-AF65-F5344CB8AC3E}">
        <p14:creationId xmlns:p14="http://schemas.microsoft.com/office/powerpoint/2010/main" val="424216913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1E4F4-9160-4890-9157-89A14BD5C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Creating Custom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30293-6DCA-44B7-9644-5A774DDFB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Now, we can move onto the creation of the BMI column using one the formulas below.</a:t>
            </a:r>
          </a:p>
          <a:p>
            <a:r>
              <a:rPr 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BMI CALCULATION</a:t>
            </a:r>
          </a:p>
          <a:p>
            <a:pPr marL="0" indent="0">
              <a:buNone/>
            </a:pPr>
            <a:r>
              <a:rPr 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IMPERIAL</a:t>
            </a:r>
          </a:p>
          <a:p>
            <a:pPr marL="457200" lvl="1" indent="0">
              <a:buNone/>
            </a:pPr>
            <a:r>
              <a:rPr 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BMI = (Weight in Pounds / (Height in inches x Height in inches)) x 703</a:t>
            </a:r>
          </a:p>
          <a:p>
            <a:pPr marL="0" indent="0">
              <a:buNone/>
            </a:pPr>
            <a:r>
              <a:rPr 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METRIC</a:t>
            </a:r>
          </a:p>
          <a:p>
            <a:pPr marL="457200" lvl="1" indent="0">
              <a:buNone/>
            </a:pPr>
            <a:r>
              <a:rPr 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BMI = (Weight in Kilograms / (Height in Meters x Height in Meters))</a:t>
            </a:r>
          </a:p>
          <a:p>
            <a:r>
              <a:rPr lang="en-US" dirty="0"/>
              <a:t>We will be working in imperial</a:t>
            </a:r>
          </a:p>
          <a:p>
            <a:r>
              <a:rPr lang="en-US" dirty="0"/>
              <a:t>By default, custom columns are assigned the text data type, the final step will, therefore, be to convert the data type to a decimal number; then, we can convert the other columns which need to be converted.</a:t>
            </a:r>
          </a:p>
          <a:p>
            <a:r>
              <a:rPr lang="en-US" dirty="0"/>
              <a:t>Click </a:t>
            </a:r>
            <a:r>
              <a:rPr lang="en-US" dirty="0">
                <a:solidFill>
                  <a:srgbClr val="FF0000"/>
                </a:solidFill>
              </a:rPr>
              <a:t>Close &amp; Apply</a:t>
            </a:r>
            <a:r>
              <a:rPr lang="en-US" dirty="0"/>
              <a:t>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47349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FBE8-BF53-448D-BC7B-150A602B5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Isolating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C780C-47D8-498A-9B5A-F17707305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9295"/>
            <a:ext cx="3298794" cy="4351338"/>
          </a:xfrm>
        </p:spPr>
        <p:txBody>
          <a:bodyPr>
            <a:noAutofit/>
          </a:bodyPr>
          <a:lstStyle/>
          <a:p>
            <a:r>
              <a:rPr lang="en-US" sz="1800" dirty="0"/>
              <a:t>First know what you are looking for by opening the text file in Microsoft Word and then try and review the invisible characters </a:t>
            </a:r>
          </a:p>
          <a:p>
            <a:r>
              <a:rPr lang="en-US" sz="1800" dirty="0"/>
              <a:t>Or open the CSV, and copy the entire table from the drop-down menu in the top left of the table, and then paste the copied data into Microsoft Word.</a:t>
            </a:r>
          </a:p>
          <a:p>
            <a:r>
              <a:rPr lang="en-US" sz="1800" dirty="0"/>
              <a:t>In Microsoft Word Show Paragraph Marks feature, to see some examples of what is going on between some of the first names and last names see the arrow symbol, which represents a Tab character.</a:t>
            </a:r>
            <a:endParaRPr lang="en-ZA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C14D19-D550-4D73-9428-B606DF283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6893" y="1854477"/>
            <a:ext cx="7385262" cy="415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4223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3CE73-382C-4798-9E1B-FF3B64864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Practical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3E526-FFC8-4FC4-9E8A-1523FA173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Use the patient data to create visualizations of your choice</a:t>
            </a:r>
          </a:p>
          <a:p>
            <a:r>
              <a:rPr lang="en-ZA" dirty="0"/>
              <a:t>E.g. Is there </a:t>
            </a:r>
            <a:r>
              <a:rPr lang="en-ZA"/>
              <a:t>any correlation between </a:t>
            </a:r>
            <a:r>
              <a:rPr lang="en-ZA" dirty="0"/>
              <a:t>blood type and BMI?</a:t>
            </a:r>
          </a:p>
          <a:p>
            <a:r>
              <a:rPr lang="en-ZA" dirty="0"/>
              <a:t>Save the project as </a:t>
            </a:r>
            <a:r>
              <a:rPr lang="en-ZA" i="1" dirty="0"/>
              <a:t>Medical Report</a:t>
            </a:r>
          </a:p>
        </p:txBody>
      </p:sp>
    </p:spTree>
    <p:extLst>
      <p:ext uri="{BB962C8B-B14F-4D97-AF65-F5344CB8AC3E}">
        <p14:creationId xmlns:p14="http://schemas.microsoft.com/office/powerpoint/2010/main" val="1298804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6A25D-37AA-4F13-8A05-4E872AD97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Using the Trim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ED932-E506-41B5-B3E8-3E6AAF271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06662" cy="4351338"/>
          </a:xfrm>
        </p:spPr>
        <p:txBody>
          <a:bodyPr>
            <a:normAutofit fontScale="70000" lnSpcReduction="20000"/>
          </a:bodyPr>
          <a:lstStyle/>
          <a:p>
            <a:r>
              <a:rPr lang="en-ZA" dirty="0"/>
              <a:t>Find the </a:t>
            </a:r>
            <a:r>
              <a:rPr lang="en-ZA" dirty="0">
                <a:solidFill>
                  <a:srgbClr val="FF0000"/>
                </a:solidFill>
              </a:rPr>
              <a:t>Format </a:t>
            </a:r>
            <a:r>
              <a:rPr lang="en-ZA" dirty="0"/>
              <a:t>drop-down and click on</a:t>
            </a:r>
            <a:r>
              <a:rPr lang="en-ZA" dirty="0">
                <a:solidFill>
                  <a:srgbClr val="FF0000"/>
                </a:solidFill>
              </a:rPr>
              <a:t> Trim</a:t>
            </a:r>
            <a:r>
              <a:rPr lang="en-ZA" dirty="0"/>
              <a:t> to </a:t>
            </a:r>
            <a:r>
              <a:rPr lang="en-US" dirty="0"/>
              <a:t>remove the leading and trailing spaces</a:t>
            </a:r>
          </a:p>
          <a:p>
            <a:r>
              <a:rPr lang="en-US" dirty="0"/>
              <a:t>In Microsoft Word, you may have  spotted a tab between some of the first name and last name combinations.</a:t>
            </a:r>
          </a:p>
          <a:p>
            <a:r>
              <a:rPr lang="en-US" dirty="0"/>
              <a:t>To remove characters like tabs and returns from text entries, in</a:t>
            </a:r>
          </a:p>
          <a:p>
            <a:r>
              <a:rPr lang="en-US" dirty="0">
                <a:solidFill>
                  <a:srgbClr val="FF0000"/>
                </a:solidFill>
              </a:rPr>
              <a:t>Transform &gt; Format</a:t>
            </a:r>
            <a:r>
              <a:rPr lang="en-US" dirty="0"/>
              <a:t>, you chose </a:t>
            </a:r>
            <a:r>
              <a:rPr lang="en-US" dirty="0">
                <a:solidFill>
                  <a:srgbClr val="FF0000"/>
                </a:solidFill>
              </a:rPr>
              <a:t>Clean</a:t>
            </a:r>
            <a:r>
              <a:rPr lang="en-US" dirty="0"/>
              <a:t>.</a:t>
            </a:r>
          </a:p>
          <a:p>
            <a:r>
              <a:rPr lang="en-US" dirty="0"/>
              <a:t>This operation has removed a lot of extra spacing; and you can now assume that any remaining extra spaces are simply multiple occurrences of the space character.</a:t>
            </a:r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AA23C5-4ECC-4997-8496-2E7FC0374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7483" y="1244600"/>
            <a:ext cx="5705834" cy="465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037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D2E27-9B9A-4427-90CE-9779F56B2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Replace Values Command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3DF2A-87FB-41CA-8154-3960FCBCC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059097" cy="4351338"/>
          </a:xfrm>
        </p:spPr>
        <p:txBody>
          <a:bodyPr>
            <a:normAutofit/>
          </a:bodyPr>
          <a:lstStyle/>
          <a:p>
            <a:r>
              <a:rPr lang="en-US" sz="1800" dirty="0"/>
              <a:t>Use the </a:t>
            </a:r>
            <a:r>
              <a:rPr lang="en-US" sz="1800" dirty="0">
                <a:solidFill>
                  <a:srgbClr val="FF0000"/>
                </a:solidFill>
              </a:rPr>
              <a:t>Transform &gt; Replace Values </a:t>
            </a:r>
            <a:r>
              <a:rPr lang="en-US" sz="1800" dirty="0"/>
              <a:t>command to remove any remaining characters. </a:t>
            </a:r>
          </a:p>
          <a:p>
            <a:r>
              <a:rPr lang="en-US" sz="1800" dirty="0"/>
              <a:t>Look at the steps you have performed, as shown in the Applied Steps pane;</a:t>
            </a:r>
            <a:endParaRPr lang="en-ZA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DF00AE-A06E-4133-A657-F873E1F6C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3157" y="1757779"/>
            <a:ext cx="7040337" cy="259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86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E6436-1609-4BAD-AE72-00373FB99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Capitalize Each Word Command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86B9E-CBCC-4338-BBD3-42DE06FBB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3298794" cy="4351338"/>
          </a:xfrm>
        </p:spPr>
        <p:txBody>
          <a:bodyPr>
            <a:normAutofit/>
          </a:bodyPr>
          <a:lstStyle/>
          <a:p>
            <a:r>
              <a:rPr lang="en-US" sz="1800" dirty="0"/>
              <a:t>Modifying the </a:t>
            </a:r>
            <a:r>
              <a:rPr lang="en-US" sz="1800" i="1" dirty="0"/>
              <a:t>Gender</a:t>
            </a:r>
            <a:r>
              <a:rPr lang="en-US" sz="1800" dirty="0"/>
              <a:t> column. </a:t>
            </a:r>
          </a:p>
          <a:p>
            <a:r>
              <a:rPr lang="en-US" sz="1800" dirty="0"/>
              <a:t>Say you do not like lower case for this column and would prefer title case; with the first letter </a:t>
            </a:r>
            <a:r>
              <a:rPr lang="en-US" sz="1800" dirty="0" err="1"/>
              <a:t>capitalised</a:t>
            </a:r>
            <a:r>
              <a:rPr lang="en-US" sz="1800" dirty="0"/>
              <a:t>.</a:t>
            </a:r>
          </a:p>
          <a:p>
            <a:r>
              <a:rPr lang="en-US" sz="1800" dirty="0">
                <a:solidFill>
                  <a:srgbClr val="FF0000"/>
                </a:solidFill>
              </a:rPr>
              <a:t>Transform &gt; Format</a:t>
            </a:r>
            <a:r>
              <a:rPr lang="en-US" sz="1800" dirty="0"/>
              <a:t>, find the options for changing case; </a:t>
            </a:r>
            <a:r>
              <a:rPr lang="en-US" sz="1800" dirty="0">
                <a:solidFill>
                  <a:srgbClr val="FF0000"/>
                </a:solidFill>
              </a:rPr>
              <a:t>lowercase </a:t>
            </a:r>
            <a:r>
              <a:rPr lang="en-US" sz="1800" dirty="0"/>
              <a:t>and </a:t>
            </a:r>
            <a:r>
              <a:rPr lang="en-US" sz="1800" dirty="0">
                <a:solidFill>
                  <a:srgbClr val="FF0000"/>
                </a:solidFill>
              </a:rPr>
              <a:t>uppercase</a:t>
            </a:r>
            <a:r>
              <a:rPr lang="en-US" sz="1800" dirty="0"/>
              <a:t>; and title case is obtained with the option </a:t>
            </a:r>
            <a:r>
              <a:rPr lang="en-US" sz="1800" dirty="0" err="1">
                <a:solidFill>
                  <a:srgbClr val="FF0000"/>
                </a:solidFill>
              </a:rPr>
              <a:t>Capitalise</a:t>
            </a:r>
            <a:r>
              <a:rPr lang="en-US" sz="1800" dirty="0">
                <a:solidFill>
                  <a:srgbClr val="FF0000"/>
                </a:solidFill>
              </a:rPr>
              <a:t> Each Word</a:t>
            </a:r>
            <a:r>
              <a:rPr lang="en-US" sz="1800" dirty="0"/>
              <a:t>.</a:t>
            </a:r>
            <a:endParaRPr lang="en-ZA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876209-89B5-4BE4-9BA6-415AC004C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994" y="1825624"/>
            <a:ext cx="8035969" cy="258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854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75E68-E778-4572-A8BD-F92726934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 Keeping and Meta Data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98CE1-4FEA-4F14-BE42-8BD05F63D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899299" cy="4351338"/>
          </a:xfrm>
        </p:spPr>
        <p:txBody>
          <a:bodyPr>
            <a:normAutofit/>
          </a:bodyPr>
          <a:lstStyle/>
          <a:p>
            <a:r>
              <a:rPr lang="en-ZA" sz="1800" dirty="0"/>
              <a:t>Important Housekeeping Features:</a:t>
            </a:r>
          </a:p>
          <a:p>
            <a:r>
              <a:rPr lang="en-US" sz="1800" dirty="0"/>
              <a:t>Open the folder </a:t>
            </a:r>
            <a:r>
              <a:rPr lang="en-US" sz="1800" dirty="0">
                <a:solidFill>
                  <a:srgbClr val="FF0000"/>
                </a:solidFill>
              </a:rPr>
              <a:t>“03-Renaming and adding metadata</a:t>
            </a:r>
            <a:r>
              <a:rPr lang="en-US" sz="1800" dirty="0"/>
              <a:t>”. </a:t>
            </a:r>
          </a:p>
          <a:p>
            <a:r>
              <a:rPr lang="en-US" sz="1800" dirty="0"/>
              <a:t>Find a single PBIX file: </a:t>
            </a:r>
            <a:r>
              <a:rPr lang="en-US" sz="1800" dirty="0">
                <a:solidFill>
                  <a:srgbClr val="FF0000"/>
                </a:solidFill>
              </a:rPr>
              <a:t>“</a:t>
            </a:r>
            <a:r>
              <a:rPr lang="en-US" sz="1800" dirty="0" err="1">
                <a:solidFill>
                  <a:srgbClr val="FF0000"/>
                </a:solidFill>
              </a:rPr>
              <a:t>Renaming.pbix</a:t>
            </a:r>
            <a:r>
              <a:rPr lang="en-US" sz="1800" dirty="0">
                <a:solidFill>
                  <a:srgbClr val="FF0000"/>
                </a:solidFill>
              </a:rPr>
              <a:t>”. </a:t>
            </a:r>
          </a:p>
          <a:p>
            <a:r>
              <a:rPr lang="en-US" sz="1800" dirty="0"/>
              <a:t>Double-click to open</a:t>
            </a:r>
          </a:p>
          <a:p>
            <a:r>
              <a:rPr lang="en-US" sz="1800" dirty="0"/>
              <a:t>Click on </a:t>
            </a:r>
            <a:r>
              <a:rPr lang="en-US" sz="1800" dirty="0">
                <a:solidFill>
                  <a:srgbClr val="FF0000"/>
                </a:solidFill>
              </a:rPr>
              <a:t>Transform </a:t>
            </a:r>
            <a:r>
              <a:rPr lang="en-US" sz="1800" dirty="0"/>
              <a:t>and chose </a:t>
            </a:r>
            <a:r>
              <a:rPr lang="en-US" sz="1800" dirty="0">
                <a:solidFill>
                  <a:srgbClr val="FF0000"/>
                </a:solidFill>
              </a:rPr>
              <a:t>Transform Data </a:t>
            </a:r>
            <a:r>
              <a:rPr lang="en-US" sz="1800" dirty="0"/>
              <a:t>from the drop down.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261C3B-D679-49DB-8B6C-C9E56A924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7130" y="1690688"/>
            <a:ext cx="8448909" cy="29967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43F535-5516-4B67-864B-58AB763DC820}"/>
              </a:ext>
            </a:extLst>
          </p:cNvPr>
          <p:cNvSpPr txBox="1"/>
          <p:nvPr/>
        </p:nvSpPr>
        <p:spPr>
          <a:xfrm>
            <a:off x="4507637" y="4699635"/>
            <a:ext cx="610339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This is simply an indication that, when the file was created, a text file was imported from a specific path; and, on the current system, the file is no longer available at this same specified path.</a:t>
            </a:r>
            <a:endParaRPr lang="en-ZA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06524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5699E85BA5754D8CF866EBBE319EB1" ma:contentTypeVersion="10" ma:contentTypeDescription="Create a new document." ma:contentTypeScope="" ma:versionID="18a44769352d7c3a640c2998ffec52b8">
  <xsd:schema xmlns:xsd="http://www.w3.org/2001/XMLSchema" xmlns:xs="http://www.w3.org/2001/XMLSchema" xmlns:p="http://schemas.microsoft.com/office/2006/metadata/properties" xmlns:ns2="0dbf5560-7f34-4578-adde-35f2b64a47a2" xmlns:ns3="00473a82-3e89-4603-8977-db5f84c2a966" targetNamespace="http://schemas.microsoft.com/office/2006/metadata/properties" ma:root="true" ma:fieldsID="0aef365316f679b0b2520dabf6842b76" ns2:_="" ns3:_="">
    <xsd:import namespace="0dbf5560-7f34-4578-adde-35f2b64a47a2"/>
    <xsd:import namespace="00473a82-3e89-4603-8977-db5f84c2a96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bf5560-7f34-4578-adde-35f2b64a47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fa02b4c3-ad89-44e0-9eed-c911eaa683c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473a82-3e89-4603-8977-db5f84c2a966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5428cfbf-06a7-420e-b2db-6245dd909ea4}" ma:internalName="TaxCatchAll" ma:showField="CatchAllData" ma:web="00473a82-3e89-4603-8977-db5f84c2a96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dbf5560-7f34-4578-adde-35f2b64a47a2">
      <Terms xmlns="http://schemas.microsoft.com/office/infopath/2007/PartnerControls"/>
    </lcf76f155ced4ddcb4097134ff3c332f>
    <TaxCatchAll xmlns="00473a82-3e89-4603-8977-db5f84c2a966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494E75C-9D28-4B26-8F87-990C62254B8F}"/>
</file>

<file path=customXml/itemProps2.xml><?xml version="1.0" encoding="utf-8"?>
<ds:datastoreItem xmlns:ds="http://schemas.openxmlformats.org/officeDocument/2006/customXml" ds:itemID="{4D96A910-8102-4144-BA05-AF198A9816F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582F18B-96E2-49D4-BE6F-A4BCFF4AE8A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4590</TotalTime>
  <Words>3498</Words>
  <Application>Microsoft Office PowerPoint</Application>
  <PresentationFormat>Widescreen</PresentationFormat>
  <Paragraphs>245</Paragraphs>
  <Slides>50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1_Office Theme</vt:lpstr>
      <vt:lpstr>    BUSINESS INTELLIGENCE 381 G. Mudare </vt:lpstr>
      <vt:lpstr>Power Query, Parameters, Templates &amp; Custom Functions</vt:lpstr>
      <vt:lpstr>Trim, Clean and Case</vt:lpstr>
      <vt:lpstr>Query Editor</vt:lpstr>
      <vt:lpstr>Isolating the Problem</vt:lpstr>
      <vt:lpstr>Using the Trim Function</vt:lpstr>
      <vt:lpstr>Using the Replace Values Command</vt:lpstr>
      <vt:lpstr>Using the Capitalize Each Word Command</vt:lpstr>
      <vt:lpstr>House Keeping and Meta Data</vt:lpstr>
      <vt:lpstr>House Keeping and Meta Data</vt:lpstr>
      <vt:lpstr>Renaming Items</vt:lpstr>
      <vt:lpstr>Adding Descriptions to your Steps</vt:lpstr>
      <vt:lpstr>The Split Columns Command</vt:lpstr>
      <vt:lpstr>Tidying up the Data</vt:lpstr>
      <vt:lpstr>Tidying up the Data</vt:lpstr>
      <vt:lpstr>Creating Relationships</vt:lpstr>
      <vt:lpstr>Creating a Treemap Visual</vt:lpstr>
      <vt:lpstr>Creating a Filled Map Visual</vt:lpstr>
      <vt:lpstr>Removing Unwanted Rows</vt:lpstr>
      <vt:lpstr>Removing Header Rows</vt:lpstr>
      <vt:lpstr>Removing an Excel Table Total Row</vt:lpstr>
      <vt:lpstr>Removing an Excel Table Total Row</vt:lpstr>
      <vt:lpstr>Date filters</vt:lpstr>
      <vt:lpstr>Replace Value and Fill Down</vt:lpstr>
      <vt:lpstr>The Replace Values Command</vt:lpstr>
      <vt:lpstr>Remove Errors and Replace Errors</vt:lpstr>
      <vt:lpstr>Remove Errors and Replace Errors</vt:lpstr>
      <vt:lpstr>The Fill Down Command</vt:lpstr>
      <vt:lpstr>Remove Errors and Replace Errors</vt:lpstr>
      <vt:lpstr>Unpivot Columns </vt:lpstr>
      <vt:lpstr>The Unpivot Columns Command</vt:lpstr>
      <vt:lpstr>The Unpivot Columns Command</vt:lpstr>
      <vt:lpstr>The Unpivot Columns Command</vt:lpstr>
      <vt:lpstr>Importing the Data</vt:lpstr>
      <vt:lpstr>Using Unpivot Other Columns</vt:lpstr>
      <vt:lpstr>Using Unpivot Other Columns</vt:lpstr>
      <vt:lpstr>Creating a Bar Chart Visual</vt:lpstr>
      <vt:lpstr>Creating a Bar Chart Visual</vt:lpstr>
      <vt:lpstr>Creating a Bar Chart Visual</vt:lpstr>
      <vt:lpstr>Reordering Columns</vt:lpstr>
      <vt:lpstr>Reordering Columns</vt:lpstr>
      <vt:lpstr>Moving Columns by Dragging</vt:lpstr>
      <vt:lpstr>Moving Columns Relative to Other Columns</vt:lpstr>
      <vt:lpstr>Creating Custom Columns</vt:lpstr>
      <vt:lpstr>Creating Custom Columns</vt:lpstr>
      <vt:lpstr>Using Split by Delimiter</vt:lpstr>
      <vt:lpstr>Using Split by Delimiter</vt:lpstr>
      <vt:lpstr>Creating Custom Columns</vt:lpstr>
      <vt:lpstr>Creating Custom Columns</vt:lpstr>
      <vt:lpstr>Practical exercise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371 G. Mudare</dc:title>
  <dc:creator>academia-office-active</dc:creator>
  <cp:lastModifiedBy>Desire Sundire</cp:lastModifiedBy>
  <cp:revision>105</cp:revision>
  <dcterms:created xsi:type="dcterms:W3CDTF">2021-10-22T14:46:27Z</dcterms:created>
  <dcterms:modified xsi:type="dcterms:W3CDTF">2023-09-07T12:14:51Z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0x010100F45699E85BA5754D8CF866EBBE319EB1</vt:lpwstr>
  </property>
</Properties>
</file>

<file path=docProps/thumbnail.jpeg>
</file>